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77" r:id="rId3"/>
    <p:sldId id="319" r:id="rId4"/>
    <p:sldId id="280" r:id="rId5"/>
    <p:sldId id="320" r:id="rId6"/>
    <p:sldId id="308" r:id="rId7"/>
    <p:sldId id="297" r:id="rId8"/>
    <p:sldId id="322" r:id="rId9"/>
    <p:sldId id="323" r:id="rId10"/>
    <p:sldId id="298" r:id="rId11"/>
    <p:sldId id="324" r:id="rId12"/>
    <p:sldId id="301" r:id="rId13"/>
    <p:sldId id="302" r:id="rId14"/>
    <p:sldId id="303" r:id="rId15"/>
    <p:sldId id="312" r:id="rId16"/>
    <p:sldId id="313" r:id="rId17"/>
    <p:sldId id="314" r:id="rId18"/>
    <p:sldId id="315" r:id="rId19"/>
    <p:sldId id="316" r:id="rId20"/>
    <p:sldId id="317" r:id="rId21"/>
    <p:sldId id="318" r:id="rId22"/>
    <p:sldId id="326" r:id="rId23"/>
    <p:sldId id="327" r:id="rId24"/>
    <p:sldId id="329" r:id="rId25"/>
    <p:sldId id="330" r:id="rId26"/>
    <p:sldId id="331" r:id="rId27"/>
    <p:sldId id="332" r:id="rId28"/>
    <p:sldId id="3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4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60"/>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6F0F0-A5A1-4B60-B7B7-9ECE8C18C64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C8FC360-7463-43D6-9D55-505517959827}">
      <dgm:prSet phldrT="[Text]" custT="1"/>
      <dgm:spPr>
        <a:solidFill>
          <a:srgbClr val="92D050"/>
        </a:solidFill>
      </dgm:spPr>
      <dgm:t>
        <a:bodyPr/>
        <a:lstStyle/>
        <a:p>
          <a:pPr algn="ctr"/>
          <a:r>
            <a:rPr lang="en-US" sz="2400" b="1">
              <a:solidFill>
                <a:srgbClr val="C00000"/>
              </a:solidFill>
            </a:rPr>
            <a:t>THUẬN LỢI</a:t>
          </a:r>
        </a:p>
      </dgm:t>
    </dgm:pt>
    <dgm:pt modelId="{C5B3B5AA-E968-4FCA-B392-013955EF8523}" type="parTrans" cxnId="{0517EDFE-0112-46F1-8D4E-A394A1C88F1A}">
      <dgm:prSet/>
      <dgm:spPr/>
      <dgm:t>
        <a:bodyPr/>
        <a:lstStyle/>
        <a:p>
          <a:endParaRPr lang="en-US"/>
        </a:p>
      </dgm:t>
    </dgm:pt>
    <dgm:pt modelId="{89CDBAB4-777B-4017-A0D6-131B04071F67}" type="sibTrans" cxnId="{0517EDFE-0112-46F1-8D4E-A394A1C88F1A}">
      <dgm:prSet/>
      <dgm:spPr/>
      <dgm:t>
        <a:bodyPr/>
        <a:lstStyle/>
        <a:p>
          <a:endParaRPr lang="en-US"/>
        </a:p>
      </dgm:t>
    </dgm:pt>
    <dgm:pt modelId="{A50DAF02-EA66-4C5A-A5EB-81DBD00E2D43}">
      <dgm:prSet phldrT="[Text]"/>
      <dgm:spPr/>
      <dgm:t>
        <a:bodyPr/>
        <a:lstStyle/>
        <a:p>
          <a:r>
            <a:rPr lang="en-US"/>
            <a:t>Mục tiêu hoàn thiện thể chế kinh tế thị trường;</a:t>
          </a:r>
        </a:p>
      </dgm:t>
    </dgm:pt>
    <dgm:pt modelId="{5F616FBC-4518-4D89-B41F-3A293C7F8D45}" type="parTrans" cxnId="{5153D28D-5E6E-4D1F-A7AC-B27669AAE1F7}">
      <dgm:prSet/>
      <dgm:spPr/>
      <dgm:t>
        <a:bodyPr/>
        <a:lstStyle/>
        <a:p>
          <a:endParaRPr lang="en-US"/>
        </a:p>
      </dgm:t>
    </dgm:pt>
    <dgm:pt modelId="{90B9918F-3E0E-4C67-91AF-CA690F9C611B}" type="sibTrans" cxnId="{5153D28D-5E6E-4D1F-A7AC-B27669AAE1F7}">
      <dgm:prSet/>
      <dgm:spPr/>
      <dgm:t>
        <a:bodyPr/>
        <a:lstStyle/>
        <a:p>
          <a:endParaRPr lang="en-US"/>
        </a:p>
      </dgm:t>
    </dgm:pt>
    <dgm:pt modelId="{EF365FCD-A3B5-43BF-B3B9-897E7ADE9ECD}">
      <dgm:prSet phldrT="[Text]"/>
      <dgm:spPr/>
      <dgm:t>
        <a:bodyPr/>
        <a:lstStyle/>
        <a:p>
          <a:r>
            <a:rPr lang="nl-NL"/>
            <a:t>Yêu cầu hoàn thiện hệ thống pháp luật có tính ổn định, chuẩn mực, nhất quán, hệ thống và minh bạch;</a:t>
          </a:r>
          <a:endParaRPr lang="en-US"/>
        </a:p>
      </dgm:t>
    </dgm:pt>
    <dgm:pt modelId="{89BD1058-5EF0-468F-9306-80D172AB793D}" type="parTrans" cxnId="{78D9A2C4-5C9C-491F-B58D-D8CF112E520D}">
      <dgm:prSet/>
      <dgm:spPr/>
      <dgm:t>
        <a:bodyPr/>
        <a:lstStyle/>
        <a:p>
          <a:endParaRPr lang="en-US"/>
        </a:p>
      </dgm:t>
    </dgm:pt>
    <dgm:pt modelId="{824DC24D-0327-4869-A105-1E6ECC74B2F2}" type="sibTrans" cxnId="{78D9A2C4-5C9C-491F-B58D-D8CF112E520D}">
      <dgm:prSet/>
      <dgm:spPr/>
      <dgm:t>
        <a:bodyPr/>
        <a:lstStyle/>
        <a:p>
          <a:endParaRPr lang="en-US"/>
        </a:p>
      </dgm:t>
    </dgm:pt>
    <dgm:pt modelId="{9A6DFAD2-B89A-48A8-9A58-3B3ECCFDB8C7}">
      <dgm:prSet phldrT="[Text]"/>
      <dgm:spPr/>
      <dgm:t>
        <a:bodyPr/>
        <a:lstStyle/>
        <a:p>
          <a:r>
            <a:rPr lang="nl-NL"/>
            <a:t>Hệ thống luật tư đã bộc lộ nhiều hạn chế, bất cập về sự chồng chéo, mẫu thuẫn và trùng lắp; </a:t>
          </a:r>
          <a:endParaRPr lang="en-US"/>
        </a:p>
      </dgm:t>
    </dgm:pt>
    <dgm:pt modelId="{368C0ED1-08EF-429B-AE8C-2B4A6C97FF8B}" type="parTrans" cxnId="{3422BBBF-0F13-4A82-BAE0-AEA89780E3D3}">
      <dgm:prSet/>
      <dgm:spPr/>
      <dgm:t>
        <a:bodyPr/>
        <a:lstStyle/>
        <a:p>
          <a:endParaRPr lang="en-US"/>
        </a:p>
      </dgm:t>
    </dgm:pt>
    <dgm:pt modelId="{AAC51BE2-51C9-4E2F-84F5-80639C7D0E5C}" type="sibTrans" cxnId="{3422BBBF-0F13-4A82-BAE0-AEA89780E3D3}">
      <dgm:prSet/>
      <dgm:spPr/>
      <dgm:t>
        <a:bodyPr/>
        <a:lstStyle/>
        <a:p>
          <a:endParaRPr lang="en-US"/>
        </a:p>
      </dgm:t>
    </dgm:pt>
    <dgm:pt modelId="{A5945D89-3CFC-4F5B-8F58-16368FA06173}">
      <dgm:prSet phldrT="[Text]"/>
      <dgm:spPr/>
      <dgm:t>
        <a:bodyPr/>
        <a:lstStyle/>
        <a:p>
          <a:r>
            <a:rPr lang="nl-NL"/>
            <a:t>HTPL điều chỉnh các QHDS còn có nhiều “tầng lớp”, “cấp độ” văn bản khác nhau;</a:t>
          </a:r>
          <a:endParaRPr lang="en-US"/>
        </a:p>
      </dgm:t>
    </dgm:pt>
    <dgm:pt modelId="{68F01304-BA63-494B-AC91-864FB0BCA668}" type="parTrans" cxnId="{14BE6560-2EA6-4A69-9A5B-8728D0612081}">
      <dgm:prSet/>
      <dgm:spPr/>
      <dgm:t>
        <a:bodyPr/>
        <a:lstStyle/>
        <a:p>
          <a:endParaRPr lang="en-US"/>
        </a:p>
      </dgm:t>
    </dgm:pt>
    <dgm:pt modelId="{A2989C76-AFAC-4876-88F4-B98E2ACDA759}" type="sibTrans" cxnId="{14BE6560-2EA6-4A69-9A5B-8728D0612081}">
      <dgm:prSet/>
      <dgm:spPr/>
      <dgm:t>
        <a:bodyPr/>
        <a:lstStyle/>
        <a:p>
          <a:endParaRPr lang="en-US"/>
        </a:p>
      </dgm:t>
    </dgm:pt>
    <dgm:pt modelId="{4BC4DAE4-F2DA-4FA2-9D3E-632CC2D9EDFE}">
      <dgm:prSet phldrT="[Text]"/>
      <dgm:spPr/>
      <dgm:t>
        <a:bodyPr/>
        <a:lstStyle/>
        <a:p>
          <a:r>
            <a:rPr lang="nl-NL"/>
            <a:t>Vai trò giải thích pháp luật của Tòa án chưa đáp ứng được yêu cầu bảo đảm tính ổn định của HTPL;</a:t>
          </a:r>
          <a:endParaRPr lang="en-US"/>
        </a:p>
      </dgm:t>
    </dgm:pt>
    <dgm:pt modelId="{196E712D-E9D2-407E-9FBE-AB0F2E6081F3}" type="parTrans" cxnId="{DA23A45F-AFB8-449B-8BB9-40994E872451}">
      <dgm:prSet/>
      <dgm:spPr/>
      <dgm:t>
        <a:bodyPr/>
        <a:lstStyle/>
        <a:p>
          <a:endParaRPr lang="en-US"/>
        </a:p>
      </dgm:t>
    </dgm:pt>
    <dgm:pt modelId="{B4882703-0F0E-402C-BCE5-1DF65840AB67}" type="sibTrans" cxnId="{DA23A45F-AFB8-449B-8BB9-40994E872451}">
      <dgm:prSet/>
      <dgm:spPr/>
      <dgm:t>
        <a:bodyPr/>
        <a:lstStyle/>
        <a:p>
          <a:endParaRPr lang="en-US"/>
        </a:p>
      </dgm:t>
    </dgm:pt>
    <dgm:pt modelId="{7FB4FDA2-BB23-4244-96CC-8FF3343CFD50}">
      <dgm:prSet phldrT="[Text]"/>
      <dgm:spPr/>
      <dgm:t>
        <a:bodyPr/>
        <a:lstStyle/>
        <a:p>
          <a:r>
            <a:rPr lang="nl-NL"/>
            <a:t>Đã hình thành những điều kiện cần thiết để tiến tới một nền kinh tế thị trường đầy đủ hơn;</a:t>
          </a:r>
          <a:endParaRPr lang="en-US"/>
        </a:p>
      </dgm:t>
    </dgm:pt>
    <dgm:pt modelId="{A6F12878-BCD6-47D9-B4EF-4ECDF4534060}" type="sibTrans" cxnId="{2711722C-2942-469D-B598-7B9C35E10B19}">
      <dgm:prSet/>
      <dgm:spPr/>
      <dgm:t>
        <a:bodyPr/>
        <a:lstStyle/>
        <a:p>
          <a:endParaRPr lang="en-US"/>
        </a:p>
      </dgm:t>
    </dgm:pt>
    <dgm:pt modelId="{EAC0ABED-1EDD-4B09-AAC3-80F5DA269B28}" type="parTrans" cxnId="{2711722C-2942-469D-B598-7B9C35E10B19}">
      <dgm:prSet/>
      <dgm:spPr/>
      <dgm:t>
        <a:bodyPr/>
        <a:lstStyle/>
        <a:p>
          <a:endParaRPr lang="en-US"/>
        </a:p>
      </dgm:t>
    </dgm:pt>
    <dgm:pt modelId="{09347240-EB8F-415B-8F5B-F9BA7AA5048B}">
      <dgm:prSet phldrT="[Text]" custT="1"/>
      <dgm:spPr>
        <a:solidFill>
          <a:schemeClr val="accent1">
            <a:lumMod val="60000"/>
            <a:lumOff val="40000"/>
          </a:schemeClr>
        </a:solidFill>
      </dgm:spPr>
      <dgm:t>
        <a:bodyPr/>
        <a:lstStyle/>
        <a:p>
          <a:pPr algn="ctr"/>
          <a:r>
            <a:rPr lang="en-US" sz="2400" b="1">
              <a:solidFill>
                <a:srgbClr val="002060"/>
              </a:solidFill>
            </a:rPr>
            <a:t>KHÓ KHĂN</a:t>
          </a:r>
        </a:p>
      </dgm:t>
    </dgm:pt>
    <dgm:pt modelId="{34AC3458-0901-4BC5-BD1D-869441B04F05}" type="sibTrans" cxnId="{E05F7F2C-0DBB-4F95-97D8-EDD0EB89C699}">
      <dgm:prSet/>
      <dgm:spPr/>
      <dgm:t>
        <a:bodyPr/>
        <a:lstStyle/>
        <a:p>
          <a:endParaRPr lang="en-US"/>
        </a:p>
      </dgm:t>
    </dgm:pt>
    <dgm:pt modelId="{E0E19361-2D18-4576-9260-C3059AA97EF4}" type="parTrans" cxnId="{E05F7F2C-0DBB-4F95-97D8-EDD0EB89C699}">
      <dgm:prSet/>
      <dgm:spPr/>
      <dgm:t>
        <a:bodyPr/>
        <a:lstStyle/>
        <a:p>
          <a:endParaRPr lang="en-US"/>
        </a:p>
      </dgm:t>
    </dgm:pt>
    <dgm:pt modelId="{810B41C2-7596-498E-987A-0C0FB0A006A0}">
      <dgm:prSet phldrT="[Text]"/>
      <dgm:spPr/>
      <dgm:t>
        <a:bodyPr/>
        <a:lstStyle/>
        <a:p>
          <a:r>
            <a:rPr lang="nl-NL" dirty="0"/>
            <a:t>Đạt được nhiều thành quả trong hội nhập quốc tế</a:t>
          </a:r>
          <a:endParaRPr lang="en-US" dirty="0"/>
        </a:p>
      </dgm:t>
    </dgm:pt>
    <dgm:pt modelId="{6AA29A32-B8CB-47C0-A8CB-3EC46DE5F08F}" type="parTrans" cxnId="{72639AB5-5CB4-49E9-A916-E7205CE4146B}">
      <dgm:prSet/>
      <dgm:spPr/>
      <dgm:t>
        <a:bodyPr/>
        <a:lstStyle/>
        <a:p>
          <a:endParaRPr lang="en-US"/>
        </a:p>
      </dgm:t>
    </dgm:pt>
    <dgm:pt modelId="{413FE2A2-381C-48F9-B0A8-58B53D3507D4}" type="sibTrans" cxnId="{72639AB5-5CB4-49E9-A916-E7205CE4146B}">
      <dgm:prSet/>
      <dgm:spPr/>
      <dgm:t>
        <a:bodyPr/>
        <a:lstStyle/>
        <a:p>
          <a:endParaRPr lang="en-US"/>
        </a:p>
      </dgm:t>
    </dgm:pt>
    <dgm:pt modelId="{AFF27E1A-7E75-412C-B61D-DB00C04DD089}">
      <dgm:prSet phldrT="[Text]"/>
      <dgm:spPr/>
      <dgm:t>
        <a:bodyPr/>
        <a:lstStyle/>
        <a:p>
          <a:r>
            <a:rPr lang="nl-NL" dirty="0"/>
            <a:t>Nhận thức của hệ thống cơ quan công quyền.</a:t>
          </a:r>
          <a:endParaRPr lang="en-US" dirty="0"/>
        </a:p>
      </dgm:t>
    </dgm:pt>
    <dgm:pt modelId="{E4FD1A13-906C-4D8F-B641-A7147A78CCA0}" type="parTrans" cxnId="{79B9CF58-5619-4DF4-B0E6-197BB9785A83}">
      <dgm:prSet/>
      <dgm:spPr/>
      <dgm:t>
        <a:bodyPr/>
        <a:lstStyle/>
        <a:p>
          <a:endParaRPr lang="en-US"/>
        </a:p>
      </dgm:t>
    </dgm:pt>
    <dgm:pt modelId="{7E45FE00-3A5D-4535-B9BB-4434344A1AE7}" type="sibTrans" cxnId="{79B9CF58-5619-4DF4-B0E6-197BB9785A83}">
      <dgm:prSet/>
      <dgm:spPr/>
      <dgm:t>
        <a:bodyPr/>
        <a:lstStyle/>
        <a:p>
          <a:endParaRPr lang="en-US"/>
        </a:p>
      </dgm:t>
    </dgm:pt>
    <dgm:pt modelId="{F08DD985-776A-471A-BEB7-C4BA58E498D5}" type="pres">
      <dgm:prSet presAssocID="{78D6F0F0-A5A1-4B60-B7B7-9ECE8C18C648}" presName="linearFlow" presStyleCnt="0">
        <dgm:presLayoutVars>
          <dgm:dir/>
          <dgm:animLvl val="lvl"/>
          <dgm:resizeHandles val="exact"/>
        </dgm:presLayoutVars>
      </dgm:prSet>
      <dgm:spPr/>
    </dgm:pt>
    <dgm:pt modelId="{3EA50914-9C79-4449-ACBA-D786521A416F}" type="pres">
      <dgm:prSet presAssocID="{3C8FC360-7463-43D6-9D55-505517959827}" presName="composite" presStyleCnt="0"/>
      <dgm:spPr/>
    </dgm:pt>
    <dgm:pt modelId="{0D47D1E9-B4F0-4848-8937-AFE507642AC5}" type="pres">
      <dgm:prSet presAssocID="{3C8FC360-7463-43D6-9D55-505517959827}" presName="parentText" presStyleLbl="alignNode1" presStyleIdx="0" presStyleCnt="2" custLinFactNeighborX="1057" custLinFactNeighborY="-17020">
        <dgm:presLayoutVars>
          <dgm:chMax val="1"/>
          <dgm:bulletEnabled val="1"/>
        </dgm:presLayoutVars>
      </dgm:prSet>
      <dgm:spPr/>
    </dgm:pt>
    <dgm:pt modelId="{AC44B585-7174-4BC3-81A3-3A0F1C30E5E5}" type="pres">
      <dgm:prSet presAssocID="{3C8FC360-7463-43D6-9D55-505517959827}" presName="descendantText" presStyleLbl="alignAcc1" presStyleIdx="0" presStyleCnt="2" custScaleY="149081">
        <dgm:presLayoutVars>
          <dgm:bulletEnabled val="1"/>
        </dgm:presLayoutVars>
      </dgm:prSet>
      <dgm:spPr/>
    </dgm:pt>
    <dgm:pt modelId="{EEBF78F3-F6FB-4277-AF7C-B264F0579B98}" type="pres">
      <dgm:prSet presAssocID="{89CDBAB4-777B-4017-A0D6-131B04071F67}" presName="sp" presStyleCnt="0"/>
      <dgm:spPr/>
    </dgm:pt>
    <dgm:pt modelId="{67895F65-8F26-47F0-9036-281184F7D646}" type="pres">
      <dgm:prSet presAssocID="{09347240-EB8F-415B-8F5B-F9BA7AA5048B}" presName="composite" presStyleCnt="0"/>
      <dgm:spPr/>
    </dgm:pt>
    <dgm:pt modelId="{0FCAAF3C-D669-45D4-8347-54FCB547683A}" type="pres">
      <dgm:prSet presAssocID="{09347240-EB8F-415B-8F5B-F9BA7AA5048B}" presName="parentText" presStyleLbl="alignNode1" presStyleIdx="1" presStyleCnt="2" custLinFactNeighborX="1057" custLinFactNeighborY="-12438">
        <dgm:presLayoutVars>
          <dgm:chMax val="1"/>
          <dgm:bulletEnabled val="1"/>
        </dgm:presLayoutVars>
      </dgm:prSet>
      <dgm:spPr/>
    </dgm:pt>
    <dgm:pt modelId="{5BA4216D-F5D2-42AE-832F-F15B3B632492}" type="pres">
      <dgm:prSet presAssocID="{09347240-EB8F-415B-8F5B-F9BA7AA5048B}" presName="descendantText" presStyleLbl="alignAcc1" presStyleIdx="1" presStyleCnt="2" custScaleY="141445">
        <dgm:presLayoutVars>
          <dgm:bulletEnabled val="1"/>
        </dgm:presLayoutVars>
      </dgm:prSet>
      <dgm:spPr/>
    </dgm:pt>
  </dgm:ptLst>
  <dgm:cxnLst>
    <dgm:cxn modelId="{2711722C-2942-469D-B598-7B9C35E10B19}" srcId="{3C8FC360-7463-43D6-9D55-505517959827}" destId="{7FB4FDA2-BB23-4244-96CC-8FF3343CFD50}" srcOrd="2" destOrd="0" parTransId="{EAC0ABED-1EDD-4B09-AAC3-80F5DA269B28}" sibTransId="{A6F12878-BCD6-47D9-B4EF-4ECDF4534060}"/>
    <dgm:cxn modelId="{72639AB5-5CB4-49E9-A916-E7205CE4146B}" srcId="{3C8FC360-7463-43D6-9D55-505517959827}" destId="{810B41C2-7596-498E-987A-0C0FB0A006A0}" srcOrd="3" destOrd="0" parTransId="{6AA29A32-B8CB-47C0-A8CB-3EC46DE5F08F}" sibTransId="{413FE2A2-381C-48F9-B0A8-58B53D3507D4}"/>
    <dgm:cxn modelId="{0517EDFE-0112-46F1-8D4E-A394A1C88F1A}" srcId="{78D6F0F0-A5A1-4B60-B7B7-9ECE8C18C648}" destId="{3C8FC360-7463-43D6-9D55-505517959827}" srcOrd="0" destOrd="0" parTransId="{C5B3B5AA-E968-4FCA-B392-013955EF8523}" sibTransId="{89CDBAB4-777B-4017-A0D6-131B04071F67}"/>
    <dgm:cxn modelId="{79B9CF58-5619-4DF4-B0E6-197BB9785A83}" srcId="{09347240-EB8F-415B-8F5B-F9BA7AA5048B}" destId="{AFF27E1A-7E75-412C-B61D-DB00C04DD089}" srcOrd="3" destOrd="0" parTransId="{E4FD1A13-906C-4D8F-B641-A7147A78CCA0}" sibTransId="{7E45FE00-3A5D-4535-B9BB-4434344A1AE7}"/>
    <dgm:cxn modelId="{5153D28D-5E6E-4D1F-A7AC-B27669AAE1F7}" srcId="{3C8FC360-7463-43D6-9D55-505517959827}" destId="{A50DAF02-EA66-4C5A-A5EB-81DBD00E2D43}" srcOrd="0" destOrd="0" parTransId="{5F616FBC-4518-4D89-B41F-3A293C7F8D45}" sibTransId="{90B9918F-3E0E-4C67-91AF-CA690F9C611B}"/>
    <dgm:cxn modelId="{289988CB-B6FF-4F8D-BD52-0BB636CCF9D4}" type="presOf" srcId="{4BC4DAE4-F2DA-4FA2-9D3E-632CC2D9EDFE}" destId="{5BA4216D-F5D2-42AE-832F-F15B3B632492}" srcOrd="0" destOrd="2" presId="urn:microsoft.com/office/officeart/2005/8/layout/chevron2"/>
    <dgm:cxn modelId="{3422BBBF-0F13-4A82-BAE0-AEA89780E3D3}" srcId="{09347240-EB8F-415B-8F5B-F9BA7AA5048B}" destId="{9A6DFAD2-B89A-48A8-9A58-3B3ECCFDB8C7}" srcOrd="0" destOrd="0" parTransId="{368C0ED1-08EF-429B-AE8C-2B4A6C97FF8B}" sibTransId="{AAC51BE2-51C9-4E2F-84F5-80639C7D0E5C}"/>
    <dgm:cxn modelId="{D1ACE1F0-8AA7-4C50-AFEC-02052E04413E}" type="presOf" srcId="{A50DAF02-EA66-4C5A-A5EB-81DBD00E2D43}" destId="{AC44B585-7174-4BC3-81A3-3A0F1C30E5E5}" srcOrd="0" destOrd="0" presId="urn:microsoft.com/office/officeart/2005/8/layout/chevron2"/>
    <dgm:cxn modelId="{E05F7F2C-0DBB-4F95-97D8-EDD0EB89C699}" srcId="{78D6F0F0-A5A1-4B60-B7B7-9ECE8C18C648}" destId="{09347240-EB8F-415B-8F5B-F9BA7AA5048B}" srcOrd="1" destOrd="0" parTransId="{E0E19361-2D18-4576-9260-C3059AA97EF4}" sibTransId="{34AC3458-0901-4BC5-BD1D-869441B04F05}"/>
    <dgm:cxn modelId="{DA23A45F-AFB8-449B-8BB9-40994E872451}" srcId="{09347240-EB8F-415B-8F5B-F9BA7AA5048B}" destId="{4BC4DAE4-F2DA-4FA2-9D3E-632CC2D9EDFE}" srcOrd="2" destOrd="0" parTransId="{196E712D-E9D2-407E-9FBE-AB0F2E6081F3}" sibTransId="{B4882703-0F0E-402C-BCE5-1DF65840AB67}"/>
    <dgm:cxn modelId="{8CC19F79-FD31-4803-B651-A19DF6D3F162}" type="presOf" srcId="{A5945D89-3CFC-4F5B-8F58-16368FA06173}" destId="{5BA4216D-F5D2-42AE-832F-F15B3B632492}" srcOrd="0" destOrd="1" presId="urn:microsoft.com/office/officeart/2005/8/layout/chevron2"/>
    <dgm:cxn modelId="{1F8C1E6E-F266-4F10-B1F6-6E8E63139AA8}" type="presOf" srcId="{78D6F0F0-A5A1-4B60-B7B7-9ECE8C18C648}" destId="{F08DD985-776A-471A-BEB7-C4BA58E498D5}" srcOrd="0" destOrd="0" presId="urn:microsoft.com/office/officeart/2005/8/layout/chevron2"/>
    <dgm:cxn modelId="{0596AA90-FFC2-4839-B666-BA60A2ACF96B}" type="presOf" srcId="{7FB4FDA2-BB23-4244-96CC-8FF3343CFD50}" destId="{AC44B585-7174-4BC3-81A3-3A0F1C30E5E5}" srcOrd="0" destOrd="2" presId="urn:microsoft.com/office/officeart/2005/8/layout/chevron2"/>
    <dgm:cxn modelId="{14BE6560-2EA6-4A69-9A5B-8728D0612081}" srcId="{09347240-EB8F-415B-8F5B-F9BA7AA5048B}" destId="{A5945D89-3CFC-4F5B-8F58-16368FA06173}" srcOrd="1" destOrd="0" parTransId="{68F01304-BA63-494B-AC91-864FB0BCA668}" sibTransId="{A2989C76-AFAC-4876-88F4-B98E2ACDA759}"/>
    <dgm:cxn modelId="{3330FD0D-4860-4284-A11F-CB69338AA7C0}" type="presOf" srcId="{AFF27E1A-7E75-412C-B61D-DB00C04DD089}" destId="{5BA4216D-F5D2-42AE-832F-F15B3B632492}" srcOrd="0" destOrd="3" presId="urn:microsoft.com/office/officeart/2005/8/layout/chevron2"/>
    <dgm:cxn modelId="{629CB16C-BC36-470E-9EEE-33AD2F815D48}" type="presOf" srcId="{09347240-EB8F-415B-8F5B-F9BA7AA5048B}" destId="{0FCAAF3C-D669-45D4-8347-54FCB547683A}" srcOrd="0" destOrd="0" presId="urn:microsoft.com/office/officeart/2005/8/layout/chevron2"/>
    <dgm:cxn modelId="{5B4DE22D-B3B7-4098-986F-9F84C9626D45}" type="presOf" srcId="{3C8FC360-7463-43D6-9D55-505517959827}" destId="{0D47D1E9-B4F0-4848-8937-AFE507642AC5}" srcOrd="0" destOrd="0" presId="urn:microsoft.com/office/officeart/2005/8/layout/chevron2"/>
    <dgm:cxn modelId="{F61EC82E-0BEA-4B13-8FC0-6A214259ABAD}" type="presOf" srcId="{810B41C2-7596-498E-987A-0C0FB0A006A0}" destId="{AC44B585-7174-4BC3-81A3-3A0F1C30E5E5}" srcOrd="0" destOrd="3" presId="urn:microsoft.com/office/officeart/2005/8/layout/chevron2"/>
    <dgm:cxn modelId="{78D9A2C4-5C9C-491F-B58D-D8CF112E520D}" srcId="{3C8FC360-7463-43D6-9D55-505517959827}" destId="{EF365FCD-A3B5-43BF-B3B9-897E7ADE9ECD}" srcOrd="1" destOrd="0" parTransId="{89BD1058-5EF0-468F-9306-80D172AB793D}" sibTransId="{824DC24D-0327-4869-A105-1E6ECC74B2F2}"/>
    <dgm:cxn modelId="{11095C43-6758-4072-995F-AB9EC206D5FD}" type="presOf" srcId="{9A6DFAD2-B89A-48A8-9A58-3B3ECCFDB8C7}" destId="{5BA4216D-F5D2-42AE-832F-F15B3B632492}" srcOrd="0" destOrd="0" presId="urn:microsoft.com/office/officeart/2005/8/layout/chevron2"/>
    <dgm:cxn modelId="{FE941FFE-FA3F-4368-A4FF-1E80F0ECBE08}" type="presOf" srcId="{EF365FCD-A3B5-43BF-B3B9-897E7ADE9ECD}" destId="{AC44B585-7174-4BC3-81A3-3A0F1C30E5E5}" srcOrd="0" destOrd="1" presId="urn:microsoft.com/office/officeart/2005/8/layout/chevron2"/>
    <dgm:cxn modelId="{FFA9C8A8-70D1-4129-8E7B-C3AFE8714024}" type="presParOf" srcId="{F08DD985-776A-471A-BEB7-C4BA58E498D5}" destId="{3EA50914-9C79-4449-ACBA-D786521A416F}" srcOrd="0" destOrd="0" presId="urn:microsoft.com/office/officeart/2005/8/layout/chevron2"/>
    <dgm:cxn modelId="{7A493F54-7FC6-4EAC-9237-B46F2C4DDF05}" type="presParOf" srcId="{3EA50914-9C79-4449-ACBA-D786521A416F}" destId="{0D47D1E9-B4F0-4848-8937-AFE507642AC5}" srcOrd="0" destOrd="0" presId="urn:microsoft.com/office/officeart/2005/8/layout/chevron2"/>
    <dgm:cxn modelId="{CD5A4FAD-1650-4D0C-BCE9-87B374D6E0DF}" type="presParOf" srcId="{3EA50914-9C79-4449-ACBA-D786521A416F}" destId="{AC44B585-7174-4BC3-81A3-3A0F1C30E5E5}" srcOrd="1" destOrd="0" presId="urn:microsoft.com/office/officeart/2005/8/layout/chevron2"/>
    <dgm:cxn modelId="{79C61B0A-6E5C-4AF3-BF09-81015A8DF889}" type="presParOf" srcId="{F08DD985-776A-471A-BEB7-C4BA58E498D5}" destId="{EEBF78F3-F6FB-4277-AF7C-B264F0579B98}" srcOrd="1" destOrd="0" presId="urn:microsoft.com/office/officeart/2005/8/layout/chevron2"/>
    <dgm:cxn modelId="{C4C45A18-02E7-4D6C-9FBC-ED208F0AEFF8}" type="presParOf" srcId="{F08DD985-776A-471A-BEB7-C4BA58E498D5}" destId="{67895F65-8F26-47F0-9036-281184F7D646}" srcOrd="2" destOrd="0" presId="urn:microsoft.com/office/officeart/2005/8/layout/chevron2"/>
    <dgm:cxn modelId="{9A376A24-4C23-4955-A99B-0CEE9D638448}" type="presParOf" srcId="{67895F65-8F26-47F0-9036-281184F7D646}" destId="{0FCAAF3C-D669-45D4-8347-54FCB547683A}" srcOrd="0" destOrd="0" presId="urn:microsoft.com/office/officeart/2005/8/layout/chevron2"/>
    <dgm:cxn modelId="{E7C9A502-CF0A-41FE-8199-E1BD6DFAC191}" type="presParOf" srcId="{67895F65-8F26-47F0-9036-281184F7D646}" destId="{5BA4216D-F5D2-42AE-832F-F15B3B6324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DC4A2-9867-4E2B-96FA-CB3015FE941C}" type="doc">
      <dgm:prSet loTypeId="urn:microsoft.com/office/officeart/2005/8/layout/hProcess9" loCatId="process" qsTypeId="urn:microsoft.com/office/officeart/2005/8/quickstyle/simple1" qsCatId="simple" csTypeId="urn:microsoft.com/office/officeart/2005/8/colors/accent2_1" csCatId="accent2" phldr="1"/>
      <dgm:spPr/>
    </dgm:pt>
    <dgm:pt modelId="{204DFCEA-6EA2-4EB2-9CD2-20CB4011AA78}">
      <dgm:prSet phldrT="[Text]"/>
      <dgm:spPr/>
      <dgm:t>
        <a:bodyPr/>
        <a:lstStyle/>
        <a:p>
          <a:r>
            <a:rPr lang="en-US" b="1">
              <a:solidFill>
                <a:srgbClr val="002060"/>
              </a:solidFill>
              <a:latin typeface="Times New Roman" panose="02020603050405020304" pitchFamily="18" charset="0"/>
              <a:cs typeface="Times New Roman" panose="02020603050405020304" pitchFamily="18" charset="0"/>
            </a:rPr>
            <a:t>Luật định</a:t>
          </a:r>
        </a:p>
      </dgm:t>
    </dgm:pt>
    <dgm:pt modelId="{684DEC9B-D8D7-4DE5-94CB-5F233D440696}" type="parTrans" cxnId="{01641A88-8100-4E29-BF33-97C0ADAA77A3}">
      <dgm:prSet/>
      <dgm:spPr/>
      <dgm:t>
        <a:bodyPr/>
        <a:lstStyle/>
        <a:p>
          <a:endParaRPr lang="en-US"/>
        </a:p>
      </dgm:t>
    </dgm:pt>
    <dgm:pt modelId="{75C25B0D-0599-4C00-A5D2-1C3F5A1A09EA}" type="sibTrans" cxnId="{01641A88-8100-4E29-BF33-97C0ADAA77A3}">
      <dgm:prSet/>
      <dgm:spPr/>
      <dgm:t>
        <a:bodyPr/>
        <a:lstStyle/>
        <a:p>
          <a:endParaRPr lang="en-US"/>
        </a:p>
      </dgm:t>
    </dgm:pt>
    <dgm:pt modelId="{2A7E1806-0A25-4035-818E-4A0D6BC70D37}">
      <dgm:prSet phldrT="[Text]"/>
      <dgm:spPr/>
      <dgm:t>
        <a:bodyPr/>
        <a:lstStyle/>
        <a:p>
          <a:r>
            <a:rPr lang="en-US" b="1">
              <a:solidFill>
                <a:srgbClr val="002060"/>
              </a:solidFill>
              <a:latin typeface="Times New Roman" panose="02020603050405020304" pitchFamily="18" charset="0"/>
              <a:cs typeface="Times New Roman" panose="02020603050405020304" pitchFamily="18" charset="0"/>
            </a:rPr>
            <a:t>Thỏa thuận</a:t>
          </a:r>
        </a:p>
      </dgm:t>
    </dgm:pt>
    <dgm:pt modelId="{88BD1C66-67B3-4A52-BE30-B0618AC1974B}" type="parTrans" cxnId="{5CEFAE67-7A9C-47D6-85E7-7842705A82EC}">
      <dgm:prSet/>
      <dgm:spPr/>
      <dgm:t>
        <a:bodyPr/>
        <a:lstStyle/>
        <a:p>
          <a:endParaRPr lang="en-US"/>
        </a:p>
      </dgm:t>
    </dgm:pt>
    <dgm:pt modelId="{B11BBAF3-CBAE-4213-8904-0DA71B092957}" type="sibTrans" cxnId="{5CEFAE67-7A9C-47D6-85E7-7842705A82EC}">
      <dgm:prSet/>
      <dgm:spPr/>
      <dgm:t>
        <a:bodyPr/>
        <a:lstStyle/>
        <a:p>
          <a:endParaRPr lang="en-US"/>
        </a:p>
      </dgm:t>
    </dgm:pt>
    <dgm:pt modelId="{C5363EBD-4DAC-4315-8B39-301C6F093BB8}">
      <dgm:prSet phldrT="[Text]" custT="1"/>
      <dgm:spPr/>
      <dgm:t>
        <a:bodyPr/>
        <a:lstStyle/>
        <a:p>
          <a:r>
            <a:rPr lang="en-US" sz="3300" b="1">
              <a:solidFill>
                <a:srgbClr val="002060"/>
              </a:solidFill>
              <a:latin typeface="Times New Roman" panose="02020603050405020304" pitchFamily="18" charset="0"/>
              <a:cs typeface="Times New Roman" panose="02020603050405020304" pitchFamily="18" charset="0"/>
            </a:rPr>
            <a:t>Thời điểm chuyển giao </a:t>
          </a:r>
          <a:r>
            <a:rPr lang="en-US" sz="2400" b="0" i="1">
              <a:solidFill>
                <a:srgbClr val="002060"/>
              </a:solidFill>
              <a:latin typeface="Times New Roman" panose="02020603050405020304" pitchFamily="18" charset="0"/>
              <a:cs typeface="Times New Roman" panose="02020603050405020304" pitchFamily="18" charset="0"/>
            </a:rPr>
            <a:t>(về mặt pháp lý)</a:t>
          </a:r>
        </a:p>
      </dgm:t>
    </dgm:pt>
    <dgm:pt modelId="{4D7A3F0E-12FC-4456-B9B1-7302E6ECE172}" type="parTrans" cxnId="{DC10B625-B0A9-4A65-A437-FB63DE8AA83A}">
      <dgm:prSet/>
      <dgm:spPr/>
      <dgm:t>
        <a:bodyPr/>
        <a:lstStyle/>
        <a:p>
          <a:endParaRPr lang="en-US"/>
        </a:p>
      </dgm:t>
    </dgm:pt>
    <dgm:pt modelId="{1CC9C6B7-CE8B-42D6-ABFD-B0EE99BE576C}" type="sibTrans" cxnId="{DC10B625-B0A9-4A65-A437-FB63DE8AA83A}">
      <dgm:prSet/>
      <dgm:spPr/>
      <dgm:t>
        <a:bodyPr/>
        <a:lstStyle/>
        <a:p>
          <a:endParaRPr lang="en-US"/>
        </a:p>
      </dgm:t>
    </dgm:pt>
    <dgm:pt modelId="{01F53CD7-3D51-4510-A9E4-E873457A3D44}" type="pres">
      <dgm:prSet presAssocID="{5DBDC4A2-9867-4E2B-96FA-CB3015FE941C}" presName="CompostProcess" presStyleCnt="0">
        <dgm:presLayoutVars>
          <dgm:dir/>
          <dgm:resizeHandles val="exact"/>
        </dgm:presLayoutVars>
      </dgm:prSet>
      <dgm:spPr/>
    </dgm:pt>
    <dgm:pt modelId="{604770F4-933D-4A94-9332-CCD38E6AD517}" type="pres">
      <dgm:prSet presAssocID="{5DBDC4A2-9867-4E2B-96FA-CB3015FE941C}" presName="arrow" presStyleLbl="bgShp" presStyleIdx="0" presStyleCnt="1"/>
      <dgm:spPr/>
    </dgm:pt>
    <dgm:pt modelId="{E55494B0-07AF-4AA2-9796-619876768715}" type="pres">
      <dgm:prSet presAssocID="{5DBDC4A2-9867-4E2B-96FA-CB3015FE941C}" presName="linearProcess" presStyleCnt="0"/>
      <dgm:spPr/>
    </dgm:pt>
    <dgm:pt modelId="{FCD5A2A4-CE3E-46BA-A97A-FBB0623E55DD}" type="pres">
      <dgm:prSet presAssocID="{204DFCEA-6EA2-4EB2-9CD2-20CB4011AA78}" presName="textNode" presStyleLbl="node1" presStyleIdx="0" presStyleCnt="3">
        <dgm:presLayoutVars>
          <dgm:bulletEnabled val="1"/>
        </dgm:presLayoutVars>
      </dgm:prSet>
      <dgm:spPr/>
    </dgm:pt>
    <dgm:pt modelId="{A1A91D6C-C655-4DFA-A6A5-A25F55A046F9}" type="pres">
      <dgm:prSet presAssocID="{75C25B0D-0599-4C00-A5D2-1C3F5A1A09EA}" presName="sibTrans" presStyleCnt="0"/>
      <dgm:spPr/>
    </dgm:pt>
    <dgm:pt modelId="{C0E95A44-FF1C-4760-9560-AF3B3BCF4200}" type="pres">
      <dgm:prSet presAssocID="{2A7E1806-0A25-4035-818E-4A0D6BC70D37}" presName="textNode" presStyleLbl="node1" presStyleIdx="1" presStyleCnt="3">
        <dgm:presLayoutVars>
          <dgm:bulletEnabled val="1"/>
        </dgm:presLayoutVars>
      </dgm:prSet>
      <dgm:spPr/>
    </dgm:pt>
    <dgm:pt modelId="{5F5E8555-3221-4A00-BC42-B4BFE16936E3}" type="pres">
      <dgm:prSet presAssocID="{B11BBAF3-CBAE-4213-8904-0DA71B092957}" presName="sibTrans" presStyleCnt="0"/>
      <dgm:spPr/>
    </dgm:pt>
    <dgm:pt modelId="{3F430043-DBF2-411D-B62F-1320AF269AEE}" type="pres">
      <dgm:prSet presAssocID="{C5363EBD-4DAC-4315-8B39-301C6F093BB8}" presName="textNode" presStyleLbl="node1" presStyleIdx="2" presStyleCnt="3">
        <dgm:presLayoutVars>
          <dgm:bulletEnabled val="1"/>
        </dgm:presLayoutVars>
      </dgm:prSet>
      <dgm:spPr/>
    </dgm:pt>
  </dgm:ptLst>
  <dgm:cxnLst>
    <dgm:cxn modelId="{D16AE116-8C7A-4FAD-8277-9CC17C217BB1}" type="presOf" srcId="{5DBDC4A2-9867-4E2B-96FA-CB3015FE941C}" destId="{01F53CD7-3D51-4510-A9E4-E873457A3D44}" srcOrd="0" destOrd="0" presId="urn:microsoft.com/office/officeart/2005/8/layout/hProcess9"/>
    <dgm:cxn modelId="{615BFC0F-6899-4FE7-A45F-766DF581E2B9}" type="presOf" srcId="{C5363EBD-4DAC-4315-8B39-301C6F093BB8}" destId="{3F430043-DBF2-411D-B62F-1320AF269AEE}" srcOrd="0" destOrd="0" presId="urn:microsoft.com/office/officeart/2005/8/layout/hProcess9"/>
    <dgm:cxn modelId="{01641A88-8100-4E29-BF33-97C0ADAA77A3}" srcId="{5DBDC4A2-9867-4E2B-96FA-CB3015FE941C}" destId="{204DFCEA-6EA2-4EB2-9CD2-20CB4011AA78}" srcOrd="0" destOrd="0" parTransId="{684DEC9B-D8D7-4DE5-94CB-5F233D440696}" sibTransId="{75C25B0D-0599-4C00-A5D2-1C3F5A1A09EA}"/>
    <dgm:cxn modelId="{6B71DB1D-CD7F-4D58-B5A4-E820890902AD}" type="presOf" srcId="{2A7E1806-0A25-4035-818E-4A0D6BC70D37}" destId="{C0E95A44-FF1C-4760-9560-AF3B3BCF4200}" srcOrd="0" destOrd="0" presId="urn:microsoft.com/office/officeart/2005/8/layout/hProcess9"/>
    <dgm:cxn modelId="{173673A9-EF2D-45D9-BC8A-42D1511F5C34}" type="presOf" srcId="{204DFCEA-6EA2-4EB2-9CD2-20CB4011AA78}" destId="{FCD5A2A4-CE3E-46BA-A97A-FBB0623E55DD}" srcOrd="0" destOrd="0" presId="urn:microsoft.com/office/officeart/2005/8/layout/hProcess9"/>
    <dgm:cxn modelId="{5CEFAE67-7A9C-47D6-85E7-7842705A82EC}" srcId="{5DBDC4A2-9867-4E2B-96FA-CB3015FE941C}" destId="{2A7E1806-0A25-4035-818E-4A0D6BC70D37}" srcOrd="1" destOrd="0" parTransId="{88BD1C66-67B3-4A52-BE30-B0618AC1974B}" sibTransId="{B11BBAF3-CBAE-4213-8904-0DA71B092957}"/>
    <dgm:cxn modelId="{DC10B625-B0A9-4A65-A437-FB63DE8AA83A}" srcId="{5DBDC4A2-9867-4E2B-96FA-CB3015FE941C}" destId="{C5363EBD-4DAC-4315-8B39-301C6F093BB8}" srcOrd="2" destOrd="0" parTransId="{4D7A3F0E-12FC-4456-B9B1-7302E6ECE172}" sibTransId="{1CC9C6B7-CE8B-42D6-ABFD-B0EE99BE576C}"/>
    <dgm:cxn modelId="{0D4C7CD3-97FB-4916-8138-56449A536131}" type="presParOf" srcId="{01F53CD7-3D51-4510-A9E4-E873457A3D44}" destId="{604770F4-933D-4A94-9332-CCD38E6AD517}" srcOrd="0" destOrd="0" presId="urn:microsoft.com/office/officeart/2005/8/layout/hProcess9"/>
    <dgm:cxn modelId="{FE049973-CB19-484D-B2E6-6E259A26BF47}" type="presParOf" srcId="{01F53CD7-3D51-4510-A9E4-E873457A3D44}" destId="{E55494B0-07AF-4AA2-9796-619876768715}" srcOrd="1" destOrd="0" presId="urn:microsoft.com/office/officeart/2005/8/layout/hProcess9"/>
    <dgm:cxn modelId="{55FCE147-8427-4B8E-B033-33619474FD8D}" type="presParOf" srcId="{E55494B0-07AF-4AA2-9796-619876768715}" destId="{FCD5A2A4-CE3E-46BA-A97A-FBB0623E55DD}" srcOrd="0" destOrd="0" presId="urn:microsoft.com/office/officeart/2005/8/layout/hProcess9"/>
    <dgm:cxn modelId="{A87BEC80-713A-45DD-9523-03830E3AA9B6}" type="presParOf" srcId="{E55494B0-07AF-4AA2-9796-619876768715}" destId="{A1A91D6C-C655-4DFA-A6A5-A25F55A046F9}" srcOrd="1" destOrd="0" presId="urn:microsoft.com/office/officeart/2005/8/layout/hProcess9"/>
    <dgm:cxn modelId="{29F36E03-215B-4825-9088-1ECB2A1DD4ED}" type="presParOf" srcId="{E55494B0-07AF-4AA2-9796-619876768715}" destId="{C0E95A44-FF1C-4760-9560-AF3B3BCF4200}" srcOrd="2" destOrd="0" presId="urn:microsoft.com/office/officeart/2005/8/layout/hProcess9"/>
    <dgm:cxn modelId="{DCD91353-6DC0-4C89-ACAF-1C047B60B053}" type="presParOf" srcId="{E55494B0-07AF-4AA2-9796-619876768715}" destId="{5F5E8555-3221-4A00-BC42-B4BFE16936E3}" srcOrd="3" destOrd="0" presId="urn:microsoft.com/office/officeart/2005/8/layout/hProcess9"/>
    <dgm:cxn modelId="{8BA60D3F-C743-4EAA-A905-6D78AD472AB1}" type="presParOf" srcId="{E55494B0-07AF-4AA2-9796-619876768715}" destId="{3F430043-DBF2-411D-B62F-1320AF269AE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7D1E9-B4F0-4848-8937-AFE507642AC5}">
      <dsp:nvSpPr>
        <dsp:cNvPr id="0" name=""/>
        <dsp:cNvSpPr/>
      </dsp:nvSpPr>
      <dsp:spPr>
        <a:xfrm rot="5400000">
          <a:off x="-331977" y="349202"/>
          <a:ext cx="2328018" cy="1629612"/>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C00000"/>
              </a:solidFill>
            </a:rPr>
            <a:t>THUẬN LỢI</a:t>
          </a:r>
        </a:p>
      </dsp:txBody>
      <dsp:txXfrm rot="-5400000">
        <a:off x="17226" y="814805"/>
        <a:ext cx="1629612" cy="698406"/>
      </dsp:txXfrm>
    </dsp:sp>
    <dsp:sp modelId="{AC44B585-7174-4BC3-81A3-3A0F1C30E5E5}">
      <dsp:nvSpPr>
        <dsp:cNvPr id="0" name=""/>
        <dsp:cNvSpPr/>
      </dsp:nvSpPr>
      <dsp:spPr>
        <a:xfrm rot="5400000">
          <a:off x="5478050" y="-3847022"/>
          <a:ext cx="2255911" cy="9952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Mục tiêu hoàn thiện thể chế kinh tế thị trường;</a:t>
          </a:r>
        </a:p>
        <a:p>
          <a:pPr marL="171450" lvl="1" indent="-171450" algn="l" defTabSz="800100">
            <a:lnSpc>
              <a:spcPct val="90000"/>
            </a:lnSpc>
            <a:spcBef>
              <a:spcPct val="0"/>
            </a:spcBef>
            <a:spcAft>
              <a:spcPct val="15000"/>
            </a:spcAft>
            <a:buChar char="•"/>
          </a:pPr>
          <a:r>
            <a:rPr lang="nl-NL" sz="1800" kern="1200"/>
            <a:t>Yêu cầu hoàn thiện hệ thống pháp luật có tính ổn định, chuẩn mực, nhất quán, hệ thống và minh bạch;</a:t>
          </a:r>
          <a:endParaRPr lang="en-US" sz="1800" kern="1200"/>
        </a:p>
        <a:p>
          <a:pPr marL="171450" lvl="1" indent="-171450" algn="l" defTabSz="800100">
            <a:lnSpc>
              <a:spcPct val="90000"/>
            </a:lnSpc>
            <a:spcBef>
              <a:spcPct val="0"/>
            </a:spcBef>
            <a:spcAft>
              <a:spcPct val="15000"/>
            </a:spcAft>
            <a:buChar char="•"/>
          </a:pPr>
          <a:r>
            <a:rPr lang="nl-NL" sz="1800" kern="1200"/>
            <a:t>Đã hình thành những điều kiện cần thiết để tiến tới một nền kinh tế thị trường đầy đủ hơn;</a:t>
          </a:r>
          <a:endParaRPr lang="en-US" sz="1800" kern="1200"/>
        </a:p>
        <a:p>
          <a:pPr marL="171450" lvl="1" indent="-171450" algn="l" defTabSz="800100">
            <a:lnSpc>
              <a:spcPct val="90000"/>
            </a:lnSpc>
            <a:spcBef>
              <a:spcPct val="0"/>
            </a:spcBef>
            <a:spcAft>
              <a:spcPct val="15000"/>
            </a:spcAft>
            <a:buChar char="•"/>
          </a:pPr>
          <a:r>
            <a:rPr lang="nl-NL" sz="1800" kern="1200" dirty="0"/>
            <a:t>Đạt được nhiều thành quả trong hội nhập quốc tế</a:t>
          </a:r>
          <a:endParaRPr lang="en-US" sz="1800" kern="1200" dirty="0"/>
        </a:p>
      </dsp:txBody>
      <dsp:txXfrm rot="-5400000">
        <a:off x="1629612" y="111540"/>
        <a:ext cx="9842663" cy="2035663"/>
      </dsp:txXfrm>
    </dsp:sp>
    <dsp:sp modelId="{0FCAAF3C-D669-45D4-8347-54FCB547683A}">
      <dsp:nvSpPr>
        <dsp:cNvPr id="0" name=""/>
        <dsp:cNvSpPr/>
      </dsp:nvSpPr>
      <dsp:spPr>
        <a:xfrm rot="5400000">
          <a:off x="-331977" y="2829441"/>
          <a:ext cx="2328018" cy="1629612"/>
        </a:xfrm>
        <a:prstGeom prst="chevron">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rPr>
            <a:t>KHÓ KHĂN</a:t>
          </a:r>
        </a:p>
      </dsp:txBody>
      <dsp:txXfrm rot="-5400000">
        <a:off x="17226" y="3295044"/>
        <a:ext cx="1629612" cy="698406"/>
      </dsp:txXfrm>
    </dsp:sp>
    <dsp:sp modelId="{5BA4216D-F5D2-42AE-832F-F15B3B632492}">
      <dsp:nvSpPr>
        <dsp:cNvPr id="0" name=""/>
        <dsp:cNvSpPr/>
      </dsp:nvSpPr>
      <dsp:spPr>
        <a:xfrm rot="5400000">
          <a:off x="5535825" y="-1449990"/>
          <a:ext cx="2140362" cy="9952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nl-NL" sz="1800" kern="1200"/>
            <a:t>Hệ thống luật tư đã bộc lộ nhiều hạn chế, bất cập về sự chồng chéo, mẫu thuẫn và trùng lắp; </a:t>
          </a:r>
          <a:endParaRPr lang="en-US" sz="1800" kern="1200"/>
        </a:p>
        <a:p>
          <a:pPr marL="171450" lvl="1" indent="-171450" algn="l" defTabSz="800100">
            <a:lnSpc>
              <a:spcPct val="90000"/>
            </a:lnSpc>
            <a:spcBef>
              <a:spcPct val="0"/>
            </a:spcBef>
            <a:spcAft>
              <a:spcPct val="15000"/>
            </a:spcAft>
            <a:buChar char="•"/>
          </a:pPr>
          <a:r>
            <a:rPr lang="nl-NL" sz="1800" kern="1200"/>
            <a:t>HTPL điều chỉnh các QHDS còn có nhiều “tầng lớp”, “cấp độ” văn bản khác nhau;</a:t>
          </a:r>
          <a:endParaRPr lang="en-US" sz="1800" kern="1200"/>
        </a:p>
        <a:p>
          <a:pPr marL="171450" lvl="1" indent="-171450" algn="l" defTabSz="800100">
            <a:lnSpc>
              <a:spcPct val="90000"/>
            </a:lnSpc>
            <a:spcBef>
              <a:spcPct val="0"/>
            </a:spcBef>
            <a:spcAft>
              <a:spcPct val="15000"/>
            </a:spcAft>
            <a:buChar char="•"/>
          </a:pPr>
          <a:r>
            <a:rPr lang="nl-NL" sz="1800" kern="1200"/>
            <a:t>Vai trò giải thích pháp luật của Tòa án chưa đáp ứng được yêu cầu bảo đảm tính ổn định của HTPL;</a:t>
          </a:r>
          <a:endParaRPr lang="en-US" sz="1800" kern="1200"/>
        </a:p>
        <a:p>
          <a:pPr marL="171450" lvl="1" indent="-171450" algn="l" defTabSz="800100">
            <a:lnSpc>
              <a:spcPct val="90000"/>
            </a:lnSpc>
            <a:spcBef>
              <a:spcPct val="0"/>
            </a:spcBef>
            <a:spcAft>
              <a:spcPct val="15000"/>
            </a:spcAft>
            <a:buChar char="•"/>
          </a:pPr>
          <a:r>
            <a:rPr lang="nl-NL" sz="1800" kern="1200" dirty="0"/>
            <a:t>Nhận thức của hệ thống cơ quan công quyền.</a:t>
          </a:r>
          <a:endParaRPr lang="en-US" sz="1800" kern="1200" dirty="0"/>
        </a:p>
      </dsp:txBody>
      <dsp:txXfrm rot="-5400000">
        <a:off x="1629613" y="2560706"/>
        <a:ext cx="9848303" cy="1931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770F4-933D-4A94-9332-CCD38E6AD517}">
      <dsp:nvSpPr>
        <dsp:cNvPr id="0" name=""/>
        <dsp:cNvSpPr/>
      </dsp:nvSpPr>
      <dsp:spPr>
        <a:xfrm>
          <a:off x="748664" y="0"/>
          <a:ext cx="8484870" cy="4572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5A2A4-CE3E-46BA-A97A-FBB0623E55DD}">
      <dsp:nvSpPr>
        <dsp:cNvPr id="0" name=""/>
        <dsp:cNvSpPr/>
      </dsp:nvSpPr>
      <dsp:spPr>
        <a:xfrm>
          <a:off x="177905" y="1371599"/>
          <a:ext cx="2994660" cy="1828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a:solidFill>
                <a:srgbClr val="002060"/>
              </a:solidFill>
              <a:latin typeface="Times New Roman" panose="02020603050405020304" pitchFamily="18" charset="0"/>
              <a:cs typeface="Times New Roman" panose="02020603050405020304" pitchFamily="18" charset="0"/>
            </a:rPr>
            <a:t>Luật định</a:t>
          </a:r>
        </a:p>
      </dsp:txBody>
      <dsp:txXfrm>
        <a:off x="267180" y="1460874"/>
        <a:ext cx="2816110" cy="1650250"/>
      </dsp:txXfrm>
    </dsp:sp>
    <dsp:sp modelId="{C0E95A44-FF1C-4760-9560-AF3B3BCF4200}">
      <dsp:nvSpPr>
        <dsp:cNvPr id="0" name=""/>
        <dsp:cNvSpPr/>
      </dsp:nvSpPr>
      <dsp:spPr>
        <a:xfrm>
          <a:off x="3493770" y="1371599"/>
          <a:ext cx="2994660" cy="1828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a:solidFill>
                <a:srgbClr val="002060"/>
              </a:solidFill>
              <a:latin typeface="Times New Roman" panose="02020603050405020304" pitchFamily="18" charset="0"/>
              <a:cs typeface="Times New Roman" panose="02020603050405020304" pitchFamily="18" charset="0"/>
            </a:rPr>
            <a:t>Thỏa thuận</a:t>
          </a:r>
        </a:p>
      </dsp:txBody>
      <dsp:txXfrm>
        <a:off x="3583045" y="1460874"/>
        <a:ext cx="2816110" cy="1650250"/>
      </dsp:txXfrm>
    </dsp:sp>
    <dsp:sp modelId="{3F430043-DBF2-411D-B62F-1320AF269AEE}">
      <dsp:nvSpPr>
        <dsp:cNvPr id="0" name=""/>
        <dsp:cNvSpPr/>
      </dsp:nvSpPr>
      <dsp:spPr>
        <a:xfrm>
          <a:off x="6809634" y="1371599"/>
          <a:ext cx="2994660" cy="1828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solidFill>
                <a:srgbClr val="002060"/>
              </a:solidFill>
              <a:latin typeface="Times New Roman" panose="02020603050405020304" pitchFamily="18" charset="0"/>
              <a:cs typeface="Times New Roman" panose="02020603050405020304" pitchFamily="18" charset="0"/>
            </a:rPr>
            <a:t>Thời điểm chuyển giao </a:t>
          </a:r>
          <a:r>
            <a:rPr lang="en-US" sz="2400" b="0" i="1" kern="1200">
              <a:solidFill>
                <a:srgbClr val="002060"/>
              </a:solidFill>
              <a:latin typeface="Times New Roman" panose="02020603050405020304" pitchFamily="18" charset="0"/>
              <a:cs typeface="Times New Roman" panose="02020603050405020304" pitchFamily="18" charset="0"/>
            </a:rPr>
            <a:t>(về mặt pháp lý)</a:t>
          </a:r>
        </a:p>
      </dsp:txBody>
      <dsp:txXfrm>
        <a:off x="6898909" y="1460874"/>
        <a:ext cx="2816110"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6/5/2016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6/5/2016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95304" y="3319692"/>
            <a:ext cx="5656036" cy="892552"/>
          </a:xfrm>
        </p:spPr>
        <p:txBody>
          <a:bodyPr wrap="none" tIns="0" bIns="0" anchor="ctr" anchorCtr="1">
            <a:spAutoFit/>
          </a:bodyPr>
          <a:lstStyle/>
          <a:p>
            <a:pPr marL="45720" indent="0" algn="ctr">
              <a:lnSpc>
                <a:spcPct val="100000"/>
              </a:lnSpc>
              <a:spcBef>
                <a:spcPts val="0"/>
              </a:spcBef>
              <a:buNone/>
            </a:pPr>
            <a:r>
              <a:rPr lang="en-US" b="1" dirty="0">
                <a:solidFill>
                  <a:schemeClr val="bg1">
                    <a:lumMod val="50000"/>
                  </a:schemeClr>
                </a:solidFill>
                <a:latin typeface="Times New Roman" panose="02020603050405020304" pitchFamily="18" charset="0"/>
                <a:cs typeface="Times New Roman" panose="02020603050405020304" pitchFamily="18" charset="0"/>
              </a:rPr>
              <a:t>Nguyễn Hồng Hải</a:t>
            </a:r>
          </a:p>
          <a:p>
            <a:pPr marL="45720" indent="0" algn="ctr">
              <a:lnSpc>
                <a:spcPct val="100000"/>
              </a:lnSpc>
              <a:spcBef>
                <a:spcPts val="0"/>
              </a:spcBef>
              <a:buNone/>
            </a:pPr>
            <a:r>
              <a:rPr lang="en-US" b="1" dirty="0">
                <a:solidFill>
                  <a:schemeClr val="bg1">
                    <a:lumMod val="50000"/>
                  </a:schemeClr>
                </a:solidFill>
                <a:latin typeface="Times New Roman" panose="02020603050405020304" pitchFamily="18" charset="0"/>
                <a:cs typeface="Times New Roman" panose="02020603050405020304" pitchFamily="18" charset="0"/>
              </a:rPr>
              <a:t>PVT. Vụ Pháp luật </a:t>
            </a:r>
            <a:r>
              <a:rPr lang="en-US" b="1" dirty="0" err="1">
                <a:solidFill>
                  <a:schemeClr val="bg1">
                    <a:lumMod val="50000"/>
                  </a:schemeClr>
                </a:solidFill>
                <a:latin typeface="Times New Roman" panose="02020603050405020304" pitchFamily="18" charset="0"/>
                <a:cs typeface="Times New Roman" panose="02020603050405020304" pitchFamily="18" charset="0"/>
              </a:rPr>
              <a:t>dân</a:t>
            </a:r>
            <a:r>
              <a:rPr lang="en-US" b="1" dirty="0">
                <a:solidFill>
                  <a:schemeClr val="bg1">
                    <a:lumMod val="50000"/>
                  </a:schemeClr>
                </a:solidFill>
                <a:latin typeface="Times New Roman" panose="02020603050405020304" pitchFamily="18" charset="0"/>
                <a:cs typeface="Times New Roman" panose="02020603050405020304" pitchFamily="18" charset="0"/>
              </a:rPr>
              <a:t> sự - </a:t>
            </a:r>
            <a:r>
              <a:rPr lang="en-US" b="1" dirty="0" err="1">
                <a:solidFill>
                  <a:schemeClr val="bg1">
                    <a:lumMod val="50000"/>
                  </a:schemeClr>
                </a:solidFill>
                <a:latin typeface="Times New Roman" panose="02020603050405020304" pitchFamily="18" charset="0"/>
                <a:cs typeface="Times New Roman" panose="02020603050405020304" pitchFamily="18" charset="0"/>
              </a:rPr>
              <a:t>kinh</a:t>
            </a:r>
            <a:r>
              <a:rPr lang="en-US" b="1" dirty="0">
                <a:solidFill>
                  <a:schemeClr val="bg1">
                    <a:lumMod val="50000"/>
                  </a:schemeClr>
                </a:solidFill>
                <a:latin typeface="Times New Roman" panose="02020603050405020304" pitchFamily="18" charset="0"/>
                <a:cs typeface="Times New Roman" panose="02020603050405020304" pitchFamily="18" charset="0"/>
              </a:rPr>
              <a:t> </a:t>
            </a:r>
            <a:r>
              <a:rPr lang="en-US" b="1" dirty="0" err="1">
                <a:solidFill>
                  <a:schemeClr val="bg1">
                    <a:lumMod val="50000"/>
                  </a:schemeClr>
                </a:solidFill>
                <a:latin typeface="Times New Roman" panose="02020603050405020304" pitchFamily="18" charset="0"/>
                <a:cs typeface="Times New Roman" panose="02020603050405020304" pitchFamily="18" charset="0"/>
              </a:rPr>
              <a:t>tế</a:t>
            </a:r>
            <a:r>
              <a:rPr lang="en-US" b="1" dirty="0">
                <a:solidFill>
                  <a:schemeClr val="bg1">
                    <a:lumMod val="50000"/>
                  </a:schemeClr>
                </a:solidFill>
                <a:latin typeface="Times New Roman" panose="02020603050405020304" pitchFamily="18" charset="0"/>
                <a:cs typeface="Times New Roman" panose="02020603050405020304" pitchFamily="18" charset="0"/>
              </a:rPr>
              <a:t>, Bộ </a:t>
            </a:r>
            <a:r>
              <a:rPr lang="en-US" b="1" dirty="0" err="1">
                <a:solidFill>
                  <a:schemeClr val="bg1">
                    <a:lumMod val="50000"/>
                  </a:schemeClr>
                </a:solidFill>
                <a:latin typeface="Times New Roman" panose="02020603050405020304" pitchFamily="18" charset="0"/>
                <a:cs typeface="Times New Roman" panose="02020603050405020304" pitchFamily="18" charset="0"/>
              </a:rPr>
              <a:t>Tư</a:t>
            </a:r>
            <a:r>
              <a:rPr lang="en-US" b="1" dirty="0">
                <a:solidFill>
                  <a:schemeClr val="bg1">
                    <a:lumMod val="50000"/>
                  </a:schemeClr>
                </a:solidFill>
                <a:latin typeface="Times New Roman" panose="02020603050405020304" pitchFamily="18" charset="0"/>
                <a:cs typeface="Times New Roman" panose="02020603050405020304" pitchFamily="18" charset="0"/>
              </a:rPr>
              <a:t> pháp</a:t>
            </a:r>
          </a:p>
          <a:p>
            <a:pPr>
              <a:spcBef>
                <a:spcPts val="0"/>
              </a:spcBef>
            </a:pPr>
            <a:endParaRPr lang="en-US" dirty="0"/>
          </a:p>
        </p:txBody>
      </p:sp>
      <p:sp>
        <p:nvSpPr>
          <p:cNvPr id="9" name="Text Placeholder 3"/>
          <p:cNvSpPr>
            <a:spLocks noGrp="1"/>
          </p:cNvSpPr>
          <p:nvPr>
            <p:ph type="body" sz="quarter" idx="3"/>
          </p:nvPr>
        </p:nvSpPr>
        <p:spPr>
          <a:xfrm>
            <a:off x="624369" y="1117094"/>
            <a:ext cx="10684702" cy="1950709"/>
          </a:xfrm>
        </p:spPr>
        <p:txBody>
          <a:bodyPr/>
          <a:lstStyle/>
          <a:p>
            <a:pPr algn="ctr">
              <a:lnSpc>
                <a:spcPct val="120000"/>
              </a:lnSpc>
            </a:pPr>
            <a:r>
              <a:rPr lang="en-US" sz="2800" dirty="0">
                <a:solidFill>
                  <a:srgbClr val="C00000"/>
                </a:solidFill>
                <a:latin typeface="Algerian" panose="04020705040A02060702" pitchFamily="82" charset="0"/>
                <a:cs typeface="Angsana New" panose="02020603050405020304" pitchFamily="18" charset="-34"/>
              </a:rPr>
              <a:t>MỘT SỐ NỘI DUNG MỚI CHỦ YẾU</a:t>
            </a:r>
          </a:p>
          <a:p>
            <a:pPr algn="ctr">
              <a:lnSpc>
                <a:spcPct val="120000"/>
              </a:lnSpc>
            </a:pPr>
            <a:r>
              <a:rPr lang="en-US" sz="2800" dirty="0">
                <a:solidFill>
                  <a:srgbClr val="C00000"/>
                </a:solidFill>
                <a:latin typeface="Algerian" panose="04020705040A02060702" pitchFamily="82" charset="0"/>
                <a:cs typeface="Angsana New" panose="02020603050405020304" pitchFamily="18" charset="-34"/>
              </a:rPr>
              <a:t>CỦA BỘ LUẬT DÂN SỰ NĂM 2015</a:t>
            </a:r>
          </a:p>
          <a:p>
            <a:pPr>
              <a:lnSpc>
                <a:spcPct val="120000"/>
              </a:lnSpc>
            </a:pPr>
            <a:endParaRPr lang="en-US" dirty="0">
              <a:solidFill>
                <a:srgbClr val="C00000"/>
              </a:solidFill>
            </a:endParaRPr>
          </a:p>
        </p:txBody>
      </p:sp>
      <p:sp>
        <p:nvSpPr>
          <p:cNvPr id="5" name="Content Placeholder 5"/>
          <p:cNvSpPr txBox="1">
            <a:spLocks/>
          </p:cNvSpPr>
          <p:nvPr/>
        </p:nvSpPr>
        <p:spPr>
          <a:xfrm>
            <a:off x="4774886" y="5787545"/>
            <a:ext cx="2383666" cy="276999"/>
          </a:xfrm>
          <a:prstGeom prst="rect">
            <a:avLst/>
          </a:prstGeom>
        </p:spPr>
        <p:txBody>
          <a:bodyPr vert="horz" wrap="none" lIns="91440" tIns="0" rIns="91440" bIns="0" rtlCol="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45720" indent="0" algn="ctr">
              <a:spcBef>
                <a:spcPts val="0"/>
              </a:spcBef>
              <a:buNone/>
            </a:pPr>
            <a:r>
              <a:rPr lang="en-US" dirty="0">
                <a:solidFill>
                  <a:schemeClr val="bg1">
                    <a:lumMod val="50000"/>
                  </a:schemeClr>
                </a:solidFill>
              </a:rPr>
              <a:t>Nhhai, 19/05/2016</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113" y="1526876"/>
            <a:ext cx="10220864" cy="4123426"/>
          </a:xfrm>
        </p:spPr>
        <p:txBody>
          <a:bodyPr>
            <a:normAutofit fontScale="92500" lnSpcReduction="20000"/>
          </a:bodyPr>
          <a:lstStyle/>
          <a:p>
            <a:pPr marL="502920" indent="-457200" algn="just">
              <a:buAutoNum type="arabicPeriod"/>
            </a:pPr>
            <a:r>
              <a:rPr lang="en-US" sz="2400" b="1" dirty="0" err="1"/>
              <a:t>Điều</a:t>
            </a:r>
            <a:r>
              <a:rPr lang="en-US" sz="2400" b="1" dirty="0"/>
              <a:t> </a:t>
            </a:r>
            <a:r>
              <a:rPr lang="en-US" sz="2400" b="1" dirty="0" err="1"/>
              <a:t>kiện</a:t>
            </a:r>
            <a:r>
              <a:rPr lang="en-US" sz="2400" b="1" dirty="0"/>
              <a:t> </a:t>
            </a:r>
            <a:r>
              <a:rPr lang="en-US" sz="2400" b="1" dirty="0" err="1"/>
              <a:t>có</a:t>
            </a:r>
            <a:r>
              <a:rPr lang="en-US" sz="2400" b="1" dirty="0"/>
              <a:t> </a:t>
            </a:r>
            <a:r>
              <a:rPr lang="en-US" sz="2400" b="1" dirty="0" err="1"/>
              <a:t>hiệu</a:t>
            </a:r>
            <a:r>
              <a:rPr lang="en-US" sz="2400" b="1" dirty="0"/>
              <a:t> </a:t>
            </a:r>
            <a:r>
              <a:rPr lang="en-US" sz="2400" b="1" dirty="0" err="1"/>
              <a:t>lực</a:t>
            </a:r>
            <a:r>
              <a:rPr lang="en-US" sz="2400" b="1" dirty="0"/>
              <a:t>: </a:t>
            </a:r>
            <a:r>
              <a:rPr lang="en-US" sz="2400" i="1" u="sng" dirty="0"/>
              <a:t>NLPLDS, NLHVDS </a:t>
            </a:r>
            <a:r>
              <a:rPr lang="en-US" sz="2400" i="1" u="sng" dirty="0" err="1"/>
              <a:t>phù</a:t>
            </a:r>
            <a:r>
              <a:rPr lang="en-US" sz="2400" i="1" u="sng" dirty="0"/>
              <a:t> </a:t>
            </a:r>
            <a:r>
              <a:rPr lang="en-US" sz="2400" i="1" u="sng" dirty="0" err="1"/>
              <a:t>hợp</a:t>
            </a:r>
            <a:r>
              <a:rPr lang="en-US" sz="2400" i="1" dirty="0"/>
              <a:t>, </a:t>
            </a:r>
            <a:r>
              <a:rPr lang="en-US" sz="2400" i="1" dirty="0" err="1"/>
              <a:t>điều</a:t>
            </a:r>
            <a:r>
              <a:rPr lang="en-US" sz="2400" i="1" dirty="0"/>
              <a:t> cấm, </a:t>
            </a:r>
            <a:r>
              <a:rPr lang="en-US" sz="2400" i="1" dirty="0" err="1"/>
              <a:t>mục</a:t>
            </a:r>
            <a:r>
              <a:rPr lang="en-US" sz="2400" i="1" dirty="0"/>
              <a:t> </a:t>
            </a:r>
            <a:r>
              <a:rPr lang="en-US" sz="2400" i="1" dirty="0" err="1"/>
              <a:t>đích</a:t>
            </a:r>
            <a:r>
              <a:rPr lang="en-US" sz="2400" i="1" dirty="0"/>
              <a:t> </a:t>
            </a:r>
            <a:r>
              <a:rPr lang="en-US" sz="2400" i="1" dirty="0" err="1"/>
              <a:t>giao</a:t>
            </a:r>
            <a:r>
              <a:rPr lang="en-US" sz="2400" i="1" dirty="0"/>
              <a:t> </a:t>
            </a:r>
            <a:r>
              <a:rPr lang="en-US" sz="2400" i="1" dirty="0" err="1"/>
              <a:t>dịch</a:t>
            </a:r>
            <a:r>
              <a:rPr lang="en-US" sz="2400" i="1" dirty="0"/>
              <a:t>, </a:t>
            </a:r>
            <a:r>
              <a:rPr lang="en-US" sz="2400" i="1" dirty="0" err="1"/>
              <a:t>hình</a:t>
            </a:r>
            <a:r>
              <a:rPr lang="en-US" sz="2400" i="1" dirty="0"/>
              <a:t> </a:t>
            </a:r>
            <a:r>
              <a:rPr lang="en-US" sz="2400" i="1" dirty="0" err="1"/>
              <a:t>thức</a:t>
            </a:r>
            <a:r>
              <a:rPr lang="en-US" sz="2400" i="1" dirty="0"/>
              <a:t> </a:t>
            </a:r>
            <a:r>
              <a:rPr lang="en-US" sz="2400" i="1" dirty="0" err="1"/>
              <a:t>của</a:t>
            </a:r>
            <a:r>
              <a:rPr lang="en-US" sz="2400" i="1" dirty="0"/>
              <a:t> </a:t>
            </a:r>
            <a:r>
              <a:rPr lang="en-US" sz="2400" i="1" dirty="0" err="1"/>
              <a:t>giao</a:t>
            </a:r>
            <a:r>
              <a:rPr lang="en-US" sz="2400" i="1" dirty="0"/>
              <a:t> </a:t>
            </a:r>
            <a:r>
              <a:rPr lang="en-US" sz="2400" i="1" dirty="0" err="1"/>
              <a:t>dịch</a:t>
            </a:r>
            <a:r>
              <a:rPr lang="en-US" sz="2400" i="1" dirty="0"/>
              <a:t>???</a:t>
            </a:r>
          </a:p>
          <a:p>
            <a:pPr marL="502920" indent="-457200" algn="just">
              <a:buAutoNum type="arabicPeriod"/>
            </a:pPr>
            <a:r>
              <a:rPr lang="en-US" sz="2400" b="1" dirty="0" err="1"/>
              <a:t>Giao</a:t>
            </a:r>
            <a:r>
              <a:rPr lang="en-US" sz="2400" b="1" dirty="0"/>
              <a:t> </a:t>
            </a:r>
            <a:r>
              <a:rPr lang="en-US" sz="2400" b="1" dirty="0" err="1"/>
              <a:t>dịch</a:t>
            </a:r>
            <a:r>
              <a:rPr lang="en-US" sz="2400" b="1" dirty="0"/>
              <a:t> </a:t>
            </a:r>
            <a:r>
              <a:rPr lang="en-US" sz="2400" b="1" dirty="0" err="1"/>
              <a:t>vô</a:t>
            </a:r>
            <a:r>
              <a:rPr lang="en-US" sz="2400" b="1" dirty="0"/>
              <a:t> </a:t>
            </a:r>
            <a:r>
              <a:rPr lang="en-US" sz="2400" b="1" dirty="0" err="1"/>
              <a:t>hiệu</a:t>
            </a:r>
            <a:r>
              <a:rPr lang="en-US" sz="2400" b="1" dirty="0"/>
              <a:t> </a:t>
            </a:r>
            <a:r>
              <a:rPr lang="en-US" sz="2400" b="1" dirty="0" err="1"/>
              <a:t>tương</a:t>
            </a:r>
            <a:r>
              <a:rPr lang="en-US" sz="2400" b="1" dirty="0"/>
              <a:t> </a:t>
            </a:r>
            <a:r>
              <a:rPr lang="en-US" sz="2400" b="1" dirty="0" err="1"/>
              <a:t>đối</a:t>
            </a:r>
            <a:r>
              <a:rPr lang="en-US" sz="2400" b="1" dirty="0"/>
              <a:t>: </a:t>
            </a:r>
            <a:r>
              <a:rPr lang="en-US" sz="2400" dirty="0" err="1"/>
              <a:t>linh</a:t>
            </a:r>
            <a:r>
              <a:rPr lang="en-US" sz="2400" dirty="0"/>
              <a:t> </a:t>
            </a:r>
            <a:r>
              <a:rPr lang="en-US" sz="2400" dirty="0" err="1"/>
              <a:t>hoạt</a:t>
            </a:r>
            <a:r>
              <a:rPr lang="en-US" sz="2400" dirty="0"/>
              <a:t>, </a:t>
            </a:r>
            <a:r>
              <a:rPr lang="en-US" sz="2400" dirty="0" err="1"/>
              <a:t>tôn</a:t>
            </a:r>
            <a:r>
              <a:rPr lang="en-US" sz="2400" dirty="0"/>
              <a:t> </a:t>
            </a:r>
            <a:r>
              <a:rPr lang="en-US" sz="2400" dirty="0" err="1"/>
              <a:t>trọng</a:t>
            </a:r>
            <a:r>
              <a:rPr lang="en-US" sz="2400" dirty="0"/>
              <a:t> </a:t>
            </a:r>
            <a:r>
              <a:rPr lang="en-US" sz="2400" dirty="0" err="1"/>
              <a:t>thực</a:t>
            </a:r>
            <a:r>
              <a:rPr lang="en-US" sz="2400" dirty="0"/>
              <a:t> </a:t>
            </a:r>
            <a:r>
              <a:rPr lang="en-US" sz="2400" dirty="0" err="1"/>
              <a:t>tế</a:t>
            </a:r>
            <a:r>
              <a:rPr lang="en-US" sz="2400" dirty="0"/>
              <a:t> </a:t>
            </a:r>
            <a:r>
              <a:rPr lang="en-US" sz="2400" dirty="0" err="1"/>
              <a:t>giao</a:t>
            </a:r>
            <a:r>
              <a:rPr lang="en-US" sz="2400" dirty="0"/>
              <a:t> </a:t>
            </a:r>
            <a:r>
              <a:rPr lang="en-US" sz="2400" dirty="0" err="1"/>
              <a:t>dịch</a:t>
            </a:r>
            <a:r>
              <a:rPr lang="en-US" sz="2400" dirty="0"/>
              <a:t>, ý </a:t>
            </a:r>
            <a:r>
              <a:rPr lang="en-US" sz="2400" dirty="0" err="1"/>
              <a:t>chí</a:t>
            </a:r>
            <a:r>
              <a:rPr lang="en-US" sz="2400" dirty="0"/>
              <a:t>, </a:t>
            </a:r>
            <a:r>
              <a:rPr lang="en-US" sz="2400" dirty="0" err="1"/>
              <a:t>quyền</a:t>
            </a:r>
            <a:r>
              <a:rPr lang="en-US" sz="2400" dirty="0"/>
              <a:t>, </a:t>
            </a:r>
            <a:r>
              <a:rPr lang="en-US" sz="2400" dirty="0" err="1"/>
              <a:t>lợi</a:t>
            </a:r>
            <a:r>
              <a:rPr lang="en-US" sz="2400" dirty="0"/>
              <a:t> </a:t>
            </a:r>
            <a:r>
              <a:rPr lang="en-US" sz="2400" dirty="0" err="1"/>
              <a:t>ích</a:t>
            </a:r>
            <a:r>
              <a:rPr lang="en-US" sz="2400" dirty="0"/>
              <a:t> </a:t>
            </a:r>
            <a:r>
              <a:rPr lang="en-US" sz="2400" dirty="0" err="1"/>
              <a:t>của</a:t>
            </a:r>
            <a:r>
              <a:rPr lang="en-US" sz="2400" dirty="0"/>
              <a:t> </a:t>
            </a:r>
            <a:r>
              <a:rPr lang="en-US" sz="2400" dirty="0" err="1"/>
              <a:t>chu</a:t>
            </a:r>
            <a:r>
              <a:rPr lang="en-US" sz="2400" dirty="0"/>
              <a:t>̉ </a:t>
            </a:r>
            <a:r>
              <a:rPr lang="en-US" sz="2400" dirty="0" err="1"/>
              <a:t>thê</a:t>
            </a:r>
            <a:r>
              <a:rPr lang="en-US" sz="2400" dirty="0"/>
              <a:t>̉ (Đ.125- Đ.128).</a:t>
            </a:r>
          </a:p>
          <a:p>
            <a:pPr marL="502920" indent="-457200" algn="just">
              <a:buAutoNum type="arabicPeriod"/>
            </a:pPr>
            <a:r>
              <a:rPr lang="en-US" sz="2400" b="1" dirty="0" err="1"/>
              <a:t>Giải</a:t>
            </a:r>
            <a:r>
              <a:rPr lang="en-US" sz="2400" b="1" dirty="0"/>
              <a:t> </a:t>
            </a:r>
            <a:r>
              <a:rPr lang="en-US" sz="2400" b="1" dirty="0" err="1"/>
              <a:t>quyết</a:t>
            </a:r>
            <a:r>
              <a:rPr lang="en-US" sz="2400" b="1" dirty="0"/>
              <a:t> </a:t>
            </a:r>
            <a:r>
              <a:rPr lang="en-US" sz="2400" b="1" dirty="0" err="1"/>
              <a:t>giao</a:t>
            </a:r>
            <a:r>
              <a:rPr lang="en-US" sz="2400" b="1" dirty="0"/>
              <a:t> </a:t>
            </a:r>
            <a:r>
              <a:rPr lang="en-US" sz="2400" b="1" dirty="0" err="1"/>
              <a:t>dịch</a:t>
            </a:r>
            <a:r>
              <a:rPr lang="en-US" sz="2400" b="1" dirty="0"/>
              <a:t> </a:t>
            </a:r>
            <a:r>
              <a:rPr lang="en-US" sz="2400" b="1" dirty="0" err="1"/>
              <a:t>không</a:t>
            </a:r>
            <a:r>
              <a:rPr lang="en-US" sz="2400" b="1" dirty="0"/>
              <a:t> </a:t>
            </a:r>
            <a:r>
              <a:rPr lang="en-US" sz="2400" b="1" dirty="0" err="1"/>
              <a:t>tuân</a:t>
            </a:r>
            <a:r>
              <a:rPr lang="en-US" sz="2400" b="1" dirty="0"/>
              <a:t> </a:t>
            </a:r>
            <a:r>
              <a:rPr lang="en-US" sz="2400" b="1" dirty="0" err="1"/>
              <a:t>thủ</a:t>
            </a:r>
            <a:r>
              <a:rPr lang="en-US" sz="2400" b="1" dirty="0"/>
              <a:t> </a:t>
            </a:r>
            <a:r>
              <a:rPr lang="en-US" sz="2400" b="1" dirty="0" err="1"/>
              <a:t>quy</a:t>
            </a:r>
            <a:r>
              <a:rPr lang="en-US" sz="2400" b="1" dirty="0"/>
              <a:t> </a:t>
            </a:r>
            <a:r>
              <a:rPr lang="en-US" sz="2400" b="1" dirty="0" err="1"/>
              <a:t>định</a:t>
            </a:r>
            <a:r>
              <a:rPr lang="en-US" sz="2400" b="1" dirty="0"/>
              <a:t> </a:t>
            </a:r>
            <a:r>
              <a:rPr lang="en-US" sz="2400" b="1" dirty="0" err="1"/>
              <a:t>về</a:t>
            </a:r>
            <a:r>
              <a:rPr lang="en-US" sz="2400" b="1" dirty="0"/>
              <a:t> </a:t>
            </a:r>
            <a:r>
              <a:rPr lang="en-US" sz="2400" b="1" dirty="0" err="1"/>
              <a:t>hình</a:t>
            </a:r>
            <a:r>
              <a:rPr lang="en-US" sz="2400" b="1" dirty="0"/>
              <a:t> </a:t>
            </a:r>
            <a:r>
              <a:rPr lang="en-US" sz="2400" b="1" dirty="0" err="1"/>
              <a:t>thức</a:t>
            </a:r>
            <a:r>
              <a:rPr lang="en-US" sz="2400" b="1" dirty="0"/>
              <a:t>: </a:t>
            </a:r>
            <a:r>
              <a:rPr lang="nl-NL" sz="2400" dirty="0"/>
              <a:t>tôn trọng thực tế thực hiện giao dịch và ý chí đích thực của chủ thể, sự ổn định của giao dịch và sự thiện chí trong thực hiện cam kết </a:t>
            </a:r>
            <a:r>
              <a:rPr lang="en-US" sz="2400" dirty="0"/>
              <a:t>(Đ.129 </a:t>
            </a:r>
            <a:r>
              <a:rPr lang="en-US" sz="2400" dirty="0" err="1"/>
              <a:t>và</a:t>
            </a:r>
            <a:r>
              <a:rPr lang="en-US" sz="2400" dirty="0"/>
              <a:t> </a:t>
            </a:r>
            <a:r>
              <a:rPr lang="en-US" sz="2400" dirty="0" err="1"/>
              <a:t>khoản</a:t>
            </a:r>
            <a:r>
              <a:rPr lang="en-US" sz="2400" dirty="0"/>
              <a:t> 1 Đ. 132); </a:t>
            </a:r>
          </a:p>
          <a:p>
            <a:pPr marL="502920" indent="-457200" algn="just">
              <a:buAutoNum type="arabicPeriod"/>
            </a:pPr>
            <a:r>
              <a:rPr lang="en-US" sz="2400" b="1" dirty="0" err="1"/>
              <a:t>Áp</a:t>
            </a:r>
            <a:r>
              <a:rPr lang="en-US" sz="2400" b="1" dirty="0"/>
              <a:t> </a:t>
            </a:r>
            <a:r>
              <a:rPr lang="en-US" sz="2400" b="1" dirty="0" err="1"/>
              <a:t>dụng</a:t>
            </a:r>
            <a:r>
              <a:rPr lang="en-US" sz="2400" b="1" dirty="0"/>
              <a:t> </a:t>
            </a:r>
            <a:r>
              <a:rPr lang="en-US" sz="2400" b="1" dirty="0" err="1"/>
              <a:t>chính</a:t>
            </a:r>
            <a:r>
              <a:rPr lang="en-US" sz="2400" b="1" dirty="0"/>
              <a:t> </a:t>
            </a:r>
            <a:r>
              <a:rPr lang="en-US" sz="2400" b="1" dirty="0" err="1"/>
              <a:t>sách</a:t>
            </a:r>
            <a:r>
              <a:rPr lang="en-US" sz="2400" b="1" dirty="0"/>
              <a:t> “</a:t>
            </a:r>
            <a:r>
              <a:rPr lang="en-US" sz="2400" b="1" dirty="0" err="1"/>
              <a:t>hiệu</a:t>
            </a:r>
            <a:r>
              <a:rPr lang="en-US" sz="2400" b="1" dirty="0"/>
              <a:t> </a:t>
            </a:r>
            <a:r>
              <a:rPr lang="en-US" sz="2400" b="1" dirty="0" err="1"/>
              <a:t>lực</a:t>
            </a:r>
            <a:r>
              <a:rPr lang="en-US" sz="2400" b="1" dirty="0"/>
              <a:t> công </a:t>
            </a:r>
            <a:r>
              <a:rPr lang="en-US" sz="2400" b="1" dirty="0" err="1"/>
              <a:t>tín</a:t>
            </a:r>
            <a:r>
              <a:rPr lang="en-US" sz="2400" b="1" dirty="0"/>
              <a:t>” </a:t>
            </a:r>
            <a:r>
              <a:rPr lang="en-US" sz="2400" dirty="0" err="1"/>
              <a:t>đê</a:t>
            </a:r>
            <a:r>
              <a:rPr lang="en-US" sz="2400" dirty="0"/>
              <a:t>̉ </a:t>
            </a:r>
            <a:r>
              <a:rPr lang="en-US" sz="2400" dirty="0" err="1"/>
              <a:t>bảo</a:t>
            </a:r>
            <a:r>
              <a:rPr lang="en-US" sz="2400" dirty="0"/>
              <a:t> </a:t>
            </a:r>
            <a:r>
              <a:rPr lang="en-US" sz="2400" dirty="0" err="1"/>
              <a:t>vê</a:t>
            </a:r>
            <a:r>
              <a:rPr lang="en-US" sz="2400" dirty="0"/>
              <a:t>̣ </a:t>
            </a:r>
            <a:r>
              <a:rPr lang="en-US" sz="2400" dirty="0" err="1"/>
              <a:t>người</a:t>
            </a:r>
            <a:r>
              <a:rPr lang="en-US" sz="2400" dirty="0"/>
              <a:t> </a:t>
            </a:r>
            <a:r>
              <a:rPr lang="en-US" sz="2400" dirty="0" err="1"/>
              <a:t>thư</a:t>
            </a:r>
            <a:r>
              <a:rPr lang="en-US" sz="2400" dirty="0"/>
              <a:t>́ </a:t>
            </a:r>
            <a:r>
              <a:rPr lang="en-US" sz="2400" dirty="0" err="1"/>
              <a:t>ba</a:t>
            </a:r>
            <a:r>
              <a:rPr lang="en-US" sz="2400" dirty="0"/>
              <a:t> </a:t>
            </a:r>
            <a:r>
              <a:rPr lang="en-US" sz="2400" dirty="0" err="1"/>
              <a:t>ngay</a:t>
            </a:r>
            <a:r>
              <a:rPr lang="en-US" sz="2400" dirty="0"/>
              <a:t> </a:t>
            </a:r>
            <a:r>
              <a:rPr lang="en-US" sz="2400" dirty="0" err="1"/>
              <a:t>tình</a:t>
            </a:r>
            <a:r>
              <a:rPr lang="en-US" sz="2400" dirty="0"/>
              <a:t> </a:t>
            </a:r>
            <a:r>
              <a:rPr lang="en-US" sz="2400" dirty="0" err="1"/>
              <a:t>trong</a:t>
            </a:r>
            <a:r>
              <a:rPr lang="en-US" sz="2400" dirty="0"/>
              <a:t> GDDS </a:t>
            </a:r>
            <a:r>
              <a:rPr lang="en-US" sz="2400" dirty="0" err="1"/>
              <a:t>vô</a:t>
            </a:r>
            <a:r>
              <a:rPr lang="en-US" sz="2400" dirty="0"/>
              <a:t> </a:t>
            </a:r>
            <a:r>
              <a:rPr lang="en-US" sz="2400" dirty="0" err="1"/>
              <a:t>hiệu</a:t>
            </a:r>
            <a:r>
              <a:rPr lang="en-US" sz="2400" dirty="0"/>
              <a:t> (Đ.133);</a:t>
            </a:r>
          </a:p>
          <a:p>
            <a:pPr marL="502920" indent="-457200" algn="just">
              <a:buAutoNum type="arabicPeriod"/>
            </a:pPr>
            <a:r>
              <a:rPr lang="en-US" sz="2400" b="1" dirty="0" err="1"/>
              <a:t>Thời</a:t>
            </a:r>
            <a:r>
              <a:rPr lang="en-US" sz="2400" b="1" dirty="0"/>
              <a:t> </a:t>
            </a:r>
            <a:r>
              <a:rPr lang="en-US" sz="2400" b="1" dirty="0" err="1"/>
              <a:t>hiệu</a:t>
            </a:r>
            <a:r>
              <a:rPr lang="en-US" sz="2400" b="1" dirty="0"/>
              <a:t> </a:t>
            </a:r>
            <a:r>
              <a:rPr lang="en-US" sz="2400" b="1" dirty="0" err="1"/>
              <a:t>tuyên</a:t>
            </a:r>
            <a:r>
              <a:rPr lang="en-US" sz="2400" b="1" dirty="0"/>
              <a:t> </a:t>
            </a:r>
            <a:r>
              <a:rPr lang="en-US" sz="2400" b="1" dirty="0" err="1"/>
              <a:t>bố</a:t>
            </a:r>
            <a:r>
              <a:rPr lang="en-US" sz="2400" b="1" dirty="0"/>
              <a:t> GDVH: </a:t>
            </a:r>
            <a:r>
              <a:rPr lang="en-US" sz="2400" dirty="0"/>
              <a:t>công </a:t>
            </a:r>
            <a:r>
              <a:rPr lang="en-US" sz="2400" dirty="0" err="1"/>
              <a:t>bằng</a:t>
            </a:r>
            <a:r>
              <a:rPr lang="en-US" sz="2400" dirty="0"/>
              <a:t>, minh </a:t>
            </a:r>
            <a:r>
              <a:rPr lang="en-US" sz="2400" dirty="0" err="1"/>
              <a:t>bạch</a:t>
            </a:r>
            <a:r>
              <a:rPr lang="en-US" sz="2400" dirty="0"/>
              <a:t> </a:t>
            </a:r>
            <a:r>
              <a:rPr lang="en-US" sz="2400" dirty="0" err="1"/>
              <a:t>hơn</a:t>
            </a:r>
            <a:r>
              <a:rPr lang="en-US" sz="2400" dirty="0"/>
              <a:t> </a:t>
            </a:r>
            <a:r>
              <a:rPr lang="en-US" sz="2400" dirty="0" err="1"/>
              <a:t>vê</a:t>
            </a:r>
            <a:r>
              <a:rPr lang="en-US" sz="2400" dirty="0"/>
              <a:t>̀ </a:t>
            </a:r>
            <a:r>
              <a:rPr lang="en-US" sz="2400" dirty="0" err="1"/>
              <a:t>tính</a:t>
            </a:r>
            <a:r>
              <a:rPr lang="en-US" sz="2400" dirty="0"/>
              <a:t> </a:t>
            </a:r>
            <a:r>
              <a:rPr lang="en-US" sz="2400" dirty="0" err="1"/>
              <a:t>thời</a:t>
            </a:r>
            <a:r>
              <a:rPr lang="en-US" sz="2400" dirty="0"/>
              <a:t> </a:t>
            </a:r>
            <a:r>
              <a:rPr lang="en-US" sz="2400" dirty="0" err="1"/>
              <a:t>hiệu</a:t>
            </a:r>
            <a:r>
              <a:rPr lang="en-US" sz="2400" dirty="0"/>
              <a:t>, </a:t>
            </a:r>
            <a:r>
              <a:rPr lang="en-US" sz="2400" dirty="0" err="1"/>
              <a:t>hậu</a:t>
            </a:r>
            <a:r>
              <a:rPr lang="en-US" sz="2400" dirty="0"/>
              <a:t> quả </a:t>
            </a:r>
            <a:r>
              <a:rPr lang="en-US" sz="2400" dirty="0" err="1"/>
              <a:t>của</a:t>
            </a:r>
            <a:r>
              <a:rPr lang="en-US" sz="2400" dirty="0"/>
              <a:t> </a:t>
            </a:r>
            <a:r>
              <a:rPr lang="en-US" sz="2400" dirty="0" err="1"/>
              <a:t>hết</a:t>
            </a:r>
            <a:r>
              <a:rPr lang="en-US" sz="2400" dirty="0"/>
              <a:t> </a:t>
            </a:r>
            <a:r>
              <a:rPr lang="en-US" sz="2400" dirty="0" err="1"/>
              <a:t>thời</a:t>
            </a:r>
            <a:r>
              <a:rPr lang="en-US" sz="2400" dirty="0"/>
              <a:t> </a:t>
            </a:r>
            <a:r>
              <a:rPr lang="en-US" sz="2400" dirty="0" err="1"/>
              <a:t>hiệu</a:t>
            </a:r>
            <a:r>
              <a:rPr lang="en-US" sz="2400" dirty="0"/>
              <a:t>(Đ.132).</a:t>
            </a:r>
          </a:p>
          <a:p>
            <a:pPr marL="502920" indent="-457200" algn="just">
              <a:buAutoNum type="arabicPeriod"/>
            </a:pPr>
            <a:r>
              <a:rPr lang="en-US" sz="2400" b="1" dirty="0"/>
              <a:t>Hậu </a:t>
            </a:r>
            <a:r>
              <a:rPr lang="en-US" sz="2400" b="1" dirty="0" err="1"/>
              <a:t>quả</a:t>
            </a:r>
            <a:r>
              <a:rPr lang="en-US" sz="2400" b="1" dirty="0"/>
              <a:t> </a:t>
            </a:r>
            <a:r>
              <a:rPr lang="en-US" sz="2400" b="1" dirty="0" err="1"/>
              <a:t>giao</a:t>
            </a:r>
            <a:r>
              <a:rPr lang="en-US" sz="2400" b="1" dirty="0"/>
              <a:t> </a:t>
            </a:r>
            <a:r>
              <a:rPr lang="en-US" sz="2400" b="1" dirty="0" err="1"/>
              <a:t>dịch</a:t>
            </a:r>
            <a:r>
              <a:rPr lang="en-US" sz="2400" b="1" dirty="0"/>
              <a:t> </a:t>
            </a:r>
            <a:r>
              <a:rPr lang="en-US" sz="2400" b="1" dirty="0" err="1"/>
              <a:t>vô</a:t>
            </a:r>
            <a:r>
              <a:rPr lang="en-US" sz="2400" b="1" dirty="0"/>
              <a:t> </a:t>
            </a:r>
            <a:r>
              <a:rPr lang="en-US" sz="2400" b="1" dirty="0" err="1"/>
              <a:t>hiệu</a:t>
            </a:r>
            <a:r>
              <a:rPr lang="en-US" sz="2400" b="1" dirty="0"/>
              <a:t> </a:t>
            </a:r>
            <a:r>
              <a:rPr lang="en-US" sz="2400" b="1" dirty="0" err="1"/>
              <a:t>hợp</a:t>
            </a:r>
            <a:r>
              <a:rPr lang="en-US" sz="2400" b="1" dirty="0"/>
              <a:t> lý, công </a:t>
            </a:r>
            <a:r>
              <a:rPr lang="en-US" sz="2400" b="1" dirty="0" err="1"/>
              <a:t>bằng</a:t>
            </a:r>
            <a:r>
              <a:rPr lang="en-US" sz="2400" b="1" dirty="0"/>
              <a:t> </a:t>
            </a:r>
            <a:r>
              <a:rPr lang="en-US" sz="2400" b="1" dirty="0" err="1"/>
              <a:t>hơn</a:t>
            </a:r>
            <a:r>
              <a:rPr lang="en-US" sz="2400" b="1" dirty="0"/>
              <a:t> </a:t>
            </a:r>
            <a:r>
              <a:rPr lang="en-US" sz="2400" dirty="0"/>
              <a:t>(Đ.131).</a:t>
            </a:r>
          </a:p>
        </p:txBody>
      </p:sp>
      <p:sp>
        <p:nvSpPr>
          <p:cNvPr id="7" name="Title 1" title="Title and Content Layout with Chart"/>
          <p:cNvSpPr txBox="1">
            <a:spLocks/>
          </p:cNvSpPr>
          <p:nvPr/>
        </p:nvSpPr>
        <p:spPr>
          <a:xfrm>
            <a:off x="1071113" y="266097"/>
            <a:ext cx="10058400" cy="76757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giao</a:t>
            </a:r>
            <a:r>
              <a:rPr lang="en-US" sz="2800" dirty="0">
                <a:latin typeface="Algerian" panose="04020705040A02060702" pitchFamily="82" charset="0"/>
              </a:rPr>
              <a:t> </a:t>
            </a:r>
            <a:r>
              <a:rPr lang="en-US" sz="2800" dirty="0" err="1">
                <a:latin typeface="Algerian" panose="04020705040A02060702" pitchFamily="82" charset="0"/>
              </a:rPr>
              <a:t>dịch</a:t>
            </a:r>
            <a:r>
              <a:rPr lang="en-US" sz="2800" dirty="0">
                <a:latin typeface="Algerian" panose="04020705040A02060702" pitchFamily="82" charset="0"/>
              </a:rPr>
              <a:t> </a:t>
            </a:r>
            <a:r>
              <a:rPr lang="en-US" sz="2800" dirty="0" err="1">
                <a:latin typeface="Algerian" panose="04020705040A02060702" pitchFamily="82" charset="0"/>
              </a:rPr>
              <a:t>dân</a:t>
            </a:r>
            <a:r>
              <a:rPr lang="en-US" sz="2800" dirty="0">
                <a:latin typeface="Algerian" panose="04020705040A02060702" pitchFamily="82" charset="0"/>
              </a:rPr>
              <a:t> sự LINH HOẠT, bảo </a:t>
            </a:r>
            <a:r>
              <a:rPr lang="en-US" sz="2800" dirty="0" err="1">
                <a:latin typeface="Algerian" panose="04020705040A02060702" pitchFamily="82" charset="0"/>
              </a:rPr>
              <a:t>đảm</a:t>
            </a:r>
            <a:r>
              <a:rPr lang="en-US" sz="2800" dirty="0">
                <a:latin typeface="Algerian" panose="04020705040A02060702" pitchFamily="82" charset="0"/>
              </a:rPr>
              <a:t> sự </a:t>
            </a:r>
            <a:r>
              <a:rPr lang="en-US" sz="2800" dirty="0" err="1">
                <a:latin typeface="Algerian" panose="04020705040A02060702" pitchFamily="82" charset="0"/>
              </a:rPr>
              <a:t>ổn</a:t>
            </a:r>
            <a:r>
              <a:rPr lang="en-US" sz="2800" dirty="0">
                <a:latin typeface="Algerian" panose="04020705040A02060702" pitchFamily="82" charset="0"/>
              </a:rPr>
              <a:t> </a:t>
            </a:r>
            <a:r>
              <a:rPr lang="en-US" sz="2800" dirty="0" err="1">
                <a:latin typeface="Algerian" panose="04020705040A02060702" pitchFamily="82" charset="0"/>
              </a:rPr>
              <a:t>định</a:t>
            </a:r>
            <a:r>
              <a:rPr lang="en-US" sz="2800" dirty="0">
                <a:latin typeface="Algerian" panose="04020705040A02060702" pitchFamily="82" charset="0"/>
              </a:rPr>
              <a:t> </a:t>
            </a:r>
          </a:p>
          <a:p>
            <a:pPr algn="ctr"/>
            <a:r>
              <a:rPr lang="en-US" sz="2800" dirty="0">
                <a:latin typeface="Algerian" panose="04020705040A02060702" pitchFamily="82" charset="0"/>
              </a:rPr>
              <a:t>(đ.116 – đ.133) </a:t>
            </a:r>
          </a:p>
        </p:txBody>
      </p:sp>
      <p:sp>
        <p:nvSpPr>
          <p:cNvPr id="6" name="Content Placeholder 5"/>
          <p:cNvSpPr txBox="1">
            <a:spLocks/>
          </p:cNvSpPr>
          <p:nvPr/>
        </p:nvSpPr>
        <p:spPr>
          <a:xfrm>
            <a:off x="4676897"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50000"/>
                  </a:schemeClr>
                </a:solidFill>
              </a:rPr>
              <a:t>Nhhai, 19/05/2016</a:t>
            </a:r>
          </a:p>
        </p:txBody>
      </p:sp>
    </p:spTree>
    <p:extLst>
      <p:ext uri="{BB962C8B-B14F-4D97-AF65-F5344CB8AC3E}">
        <p14:creationId xmlns:p14="http://schemas.microsoft.com/office/powerpoint/2010/main" val="1029683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13" y="638355"/>
            <a:ext cx="9601200" cy="508958"/>
          </a:xfrm>
        </p:spPr>
        <p:txBody>
          <a:bodyPr>
            <a:normAutofit fontScale="90000"/>
          </a:bodyPr>
          <a:lstStyle/>
          <a:p>
            <a:pPr algn="ctr"/>
            <a:r>
              <a:rPr lang="en-US" dirty="0" err="1">
                <a:latin typeface="Algerian" panose="04020705040A02060702" pitchFamily="82" charset="0"/>
              </a:rPr>
              <a:t>Đại</a:t>
            </a:r>
            <a:r>
              <a:rPr lang="en-US" dirty="0">
                <a:latin typeface="Algerian" panose="04020705040A02060702" pitchFamily="82" charset="0"/>
              </a:rPr>
              <a:t> </a:t>
            </a:r>
            <a:r>
              <a:rPr lang="en-US" dirty="0" err="1">
                <a:latin typeface="Algerian" panose="04020705040A02060702" pitchFamily="82" charset="0"/>
              </a:rPr>
              <a:t>diện</a:t>
            </a:r>
            <a:r>
              <a:rPr lang="en-US" dirty="0">
                <a:latin typeface="Algerian" panose="04020705040A02060702" pitchFamily="82" charset="0"/>
              </a:rPr>
              <a:t> (đ.134 – đ.143)</a:t>
            </a:r>
          </a:p>
        </p:txBody>
      </p:sp>
      <p:sp>
        <p:nvSpPr>
          <p:cNvPr id="3" name="Content Placeholder 2"/>
          <p:cNvSpPr>
            <a:spLocks noGrp="1"/>
          </p:cNvSpPr>
          <p:nvPr>
            <p:ph idx="1"/>
          </p:nvPr>
        </p:nvSpPr>
        <p:spPr>
          <a:xfrm>
            <a:off x="1071113" y="1602376"/>
            <a:ext cx="10220864" cy="4047925"/>
          </a:xfrm>
        </p:spPr>
        <p:txBody>
          <a:bodyPr>
            <a:normAutofit/>
          </a:bodyPr>
          <a:lstStyle/>
          <a:p>
            <a:pPr marL="502920" indent="-457200" algn="just">
              <a:buAutoNum type="arabicPeriod"/>
            </a:pPr>
            <a:r>
              <a:rPr lang="en-US" sz="2400" dirty="0"/>
              <a:t>Pháp nhân </a:t>
            </a:r>
            <a:r>
              <a:rPr lang="en-US" sz="2400" dirty="0" err="1"/>
              <a:t>có</a:t>
            </a:r>
            <a:r>
              <a:rPr lang="en-US" sz="2400" dirty="0"/>
              <a:t> </a:t>
            </a:r>
            <a:r>
              <a:rPr lang="en-US" sz="2400" dirty="0" err="1"/>
              <a:t>thể</a:t>
            </a:r>
            <a:r>
              <a:rPr lang="en-US" sz="2400" dirty="0"/>
              <a:t> </a:t>
            </a:r>
            <a:r>
              <a:rPr lang="en-US" sz="2400" dirty="0" err="1"/>
              <a:t>là</a:t>
            </a:r>
            <a:r>
              <a:rPr lang="en-US" sz="2400" dirty="0"/>
              <a:t> </a:t>
            </a:r>
            <a:r>
              <a:rPr lang="en-US" sz="2400" dirty="0" err="1"/>
              <a:t>người</a:t>
            </a:r>
            <a:r>
              <a:rPr lang="en-US" sz="2400" dirty="0"/>
              <a:t> </a:t>
            </a:r>
            <a:r>
              <a:rPr lang="en-US" sz="2400" dirty="0" err="1"/>
              <a:t>đại</a:t>
            </a:r>
            <a:r>
              <a:rPr lang="en-US" sz="2400" dirty="0"/>
              <a:t> </a:t>
            </a:r>
            <a:r>
              <a:rPr lang="en-US" sz="2400" dirty="0" err="1"/>
              <a:t>diện</a:t>
            </a:r>
            <a:r>
              <a:rPr lang="en-US" sz="2400" dirty="0"/>
              <a:t> </a:t>
            </a:r>
            <a:r>
              <a:rPr lang="en-US" sz="2400" dirty="0" err="1"/>
              <a:t>theo</a:t>
            </a:r>
            <a:r>
              <a:rPr lang="en-US" sz="2400" dirty="0"/>
              <a:t> </a:t>
            </a:r>
            <a:r>
              <a:rPr lang="en-US" sz="2400" dirty="0" err="1"/>
              <a:t>ủy</a:t>
            </a:r>
            <a:r>
              <a:rPr lang="en-US" sz="2400" dirty="0"/>
              <a:t> </a:t>
            </a:r>
            <a:r>
              <a:rPr lang="en-US" sz="2400" dirty="0" err="1"/>
              <a:t>quyền</a:t>
            </a:r>
            <a:endParaRPr lang="en-US" sz="2400" dirty="0"/>
          </a:p>
          <a:p>
            <a:pPr marL="502920" indent="-457200" algn="just">
              <a:buAutoNum type="arabicPeriod"/>
            </a:pPr>
            <a:r>
              <a:rPr lang="en-US" sz="2400" dirty="0" err="1"/>
              <a:t>Một</a:t>
            </a:r>
            <a:r>
              <a:rPr lang="en-US" sz="2400" dirty="0"/>
              <a:t> pháp nhân </a:t>
            </a:r>
            <a:r>
              <a:rPr lang="en-US" sz="2400" dirty="0" err="1"/>
              <a:t>có</a:t>
            </a:r>
            <a:r>
              <a:rPr lang="en-US" sz="2400" dirty="0"/>
              <a:t> </a:t>
            </a:r>
            <a:r>
              <a:rPr lang="en-US" sz="2400" dirty="0" err="1"/>
              <a:t>thể</a:t>
            </a:r>
            <a:r>
              <a:rPr lang="en-US" sz="2400" dirty="0"/>
              <a:t> </a:t>
            </a:r>
            <a:r>
              <a:rPr lang="en-US" sz="2400" dirty="0" err="1"/>
              <a:t>có</a:t>
            </a:r>
            <a:r>
              <a:rPr lang="en-US" sz="2400" dirty="0"/>
              <a:t> </a:t>
            </a:r>
            <a:r>
              <a:rPr lang="en-US" sz="2400" dirty="0" err="1"/>
              <a:t>nhiều</a:t>
            </a:r>
            <a:r>
              <a:rPr lang="en-US" sz="2400" dirty="0"/>
              <a:t> </a:t>
            </a:r>
            <a:r>
              <a:rPr lang="en-US" sz="2400" dirty="0" err="1"/>
              <a:t>người</a:t>
            </a:r>
            <a:r>
              <a:rPr lang="en-US" sz="2400" dirty="0"/>
              <a:t> </a:t>
            </a:r>
            <a:r>
              <a:rPr lang="en-US" sz="2400" dirty="0" err="1"/>
              <a:t>đại</a:t>
            </a:r>
            <a:r>
              <a:rPr lang="en-US" sz="2400" dirty="0"/>
              <a:t> </a:t>
            </a:r>
            <a:r>
              <a:rPr lang="en-US" sz="2400" dirty="0" err="1"/>
              <a:t>diện</a:t>
            </a:r>
            <a:r>
              <a:rPr lang="en-US" sz="2400" dirty="0"/>
              <a:t> </a:t>
            </a:r>
            <a:r>
              <a:rPr lang="en-US" sz="2400" dirty="0" err="1"/>
              <a:t>theo</a:t>
            </a:r>
            <a:r>
              <a:rPr lang="en-US" sz="2400" dirty="0"/>
              <a:t> pháp luật</a:t>
            </a:r>
          </a:p>
          <a:p>
            <a:pPr marL="502920" indent="-457200" algn="just">
              <a:buAutoNum type="arabicPeriod"/>
            </a:pPr>
            <a:r>
              <a:rPr lang="en-US" sz="2400" dirty="0" err="1"/>
              <a:t>Đại</a:t>
            </a:r>
            <a:r>
              <a:rPr lang="en-US" sz="2400" dirty="0"/>
              <a:t> </a:t>
            </a:r>
            <a:r>
              <a:rPr lang="en-US" sz="2400" dirty="0" err="1"/>
              <a:t>diện</a:t>
            </a:r>
            <a:r>
              <a:rPr lang="en-US" sz="2400" dirty="0"/>
              <a:t> </a:t>
            </a:r>
            <a:r>
              <a:rPr lang="en-US" sz="2400" dirty="0" err="1"/>
              <a:t>theo</a:t>
            </a:r>
            <a:r>
              <a:rPr lang="en-US" sz="2400" dirty="0"/>
              <a:t> pháp luật </a:t>
            </a:r>
            <a:r>
              <a:rPr lang="en-US" sz="2400" dirty="0" err="1"/>
              <a:t>có</a:t>
            </a:r>
            <a:r>
              <a:rPr lang="en-US" sz="2400" dirty="0"/>
              <a:t> </a:t>
            </a:r>
            <a:r>
              <a:rPr lang="en-US" sz="2400" dirty="0" err="1"/>
              <a:t>thể</a:t>
            </a:r>
            <a:r>
              <a:rPr lang="en-US" sz="2400" dirty="0"/>
              <a:t> do </a:t>
            </a:r>
            <a:r>
              <a:rPr lang="en-US" sz="2400" dirty="0" err="1"/>
              <a:t>Tòa</a:t>
            </a:r>
            <a:r>
              <a:rPr lang="en-US" sz="2400" dirty="0"/>
              <a:t> </a:t>
            </a:r>
            <a:r>
              <a:rPr lang="en-US" sz="2400" dirty="0" err="1"/>
              <a:t>án</a:t>
            </a:r>
            <a:r>
              <a:rPr lang="en-US" sz="2400" dirty="0"/>
              <a:t> </a:t>
            </a:r>
            <a:r>
              <a:rPr lang="en-US" sz="2400" dirty="0" err="1"/>
              <a:t>chỉ</a:t>
            </a:r>
            <a:r>
              <a:rPr lang="en-US" sz="2400" dirty="0"/>
              <a:t> </a:t>
            </a:r>
            <a:r>
              <a:rPr lang="en-US" sz="2400" dirty="0" err="1"/>
              <a:t>định</a:t>
            </a:r>
            <a:endParaRPr lang="en-US" sz="2400" dirty="0"/>
          </a:p>
          <a:p>
            <a:pPr marL="502920" indent="-457200" algn="just">
              <a:buAutoNum type="arabicPeriod"/>
            </a:pPr>
            <a:r>
              <a:rPr lang="en-US" sz="2400" dirty="0" err="1"/>
              <a:t>Quy</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 </a:t>
            </a:r>
            <a:r>
              <a:rPr lang="en-US" sz="2400" dirty="0" err="1"/>
              <a:t>thời</a:t>
            </a:r>
            <a:r>
              <a:rPr lang="en-US" sz="2400" dirty="0"/>
              <a:t> </a:t>
            </a:r>
            <a:r>
              <a:rPr lang="en-US" sz="2400" dirty="0" err="1"/>
              <a:t>hạn</a:t>
            </a:r>
            <a:r>
              <a:rPr lang="en-US" sz="2400" dirty="0"/>
              <a:t>, phạm vi </a:t>
            </a:r>
            <a:r>
              <a:rPr lang="en-US" sz="2400" dirty="0" err="1"/>
              <a:t>đại</a:t>
            </a:r>
            <a:r>
              <a:rPr lang="en-US" sz="2400" dirty="0"/>
              <a:t> </a:t>
            </a:r>
            <a:r>
              <a:rPr lang="en-US" sz="2400" dirty="0" err="1"/>
              <a:t>diện</a:t>
            </a:r>
            <a:endParaRPr lang="en-US" sz="2400" dirty="0"/>
          </a:p>
          <a:p>
            <a:pPr marL="502920" indent="-457200" algn="just">
              <a:buAutoNum type="arabicPeriod"/>
            </a:pPr>
            <a:r>
              <a:rPr lang="en-US" sz="2400" dirty="0"/>
              <a:t>Bảo vệ </a:t>
            </a:r>
            <a:r>
              <a:rPr lang="en-US" sz="2400" dirty="0" err="1"/>
              <a:t>người</a:t>
            </a:r>
            <a:r>
              <a:rPr lang="en-US" sz="2400" dirty="0"/>
              <a:t> </a:t>
            </a:r>
            <a:r>
              <a:rPr lang="en-US" sz="2400" dirty="0" err="1"/>
              <a:t>thứ</a:t>
            </a:r>
            <a:r>
              <a:rPr lang="en-US" sz="2400" dirty="0"/>
              <a:t> </a:t>
            </a:r>
            <a:r>
              <a:rPr lang="en-US" sz="2400" dirty="0" err="1"/>
              <a:t>ba</a:t>
            </a:r>
            <a:r>
              <a:rPr lang="en-US" sz="2400" dirty="0"/>
              <a:t> </a:t>
            </a:r>
            <a:r>
              <a:rPr lang="en-US" sz="2400" dirty="0" err="1"/>
              <a:t>ngay</a:t>
            </a:r>
            <a:r>
              <a:rPr lang="en-US" sz="2400" dirty="0"/>
              <a:t> </a:t>
            </a:r>
            <a:r>
              <a:rPr lang="en-US" sz="2400" dirty="0" err="1"/>
              <a:t>tình</a:t>
            </a:r>
            <a:r>
              <a:rPr lang="en-US" sz="2400" dirty="0"/>
              <a:t> </a:t>
            </a:r>
            <a:r>
              <a:rPr lang="en-US" sz="2400" dirty="0" err="1"/>
              <a:t>trong</a:t>
            </a:r>
            <a:r>
              <a:rPr lang="en-US" sz="2400" dirty="0"/>
              <a:t> </a:t>
            </a:r>
            <a:r>
              <a:rPr lang="en-US" sz="2400" dirty="0" err="1"/>
              <a:t>đại</a:t>
            </a:r>
            <a:r>
              <a:rPr lang="en-US" sz="2400" dirty="0"/>
              <a:t> </a:t>
            </a:r>
            <a:r>
              <a:rPr lang="en-US" sz="2400" dirty="0" err="1"/>
              <a:t>diện</a:t>
            </a:r>
            <a:r>
              <a:rPr lang="en-US" sz="2400" dirty="0"/>
              <a:t>.</a:t>
            </a:r>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18614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13" y="638355"/>
            <a:ext cx="9601200" cy="508958"/>
          </a:xfrm>
        </p:spPr>
        <p:txBody>
          <a:bodyPr>
            <a:normAutofit fontScale="90000"/>
          </a:bodyPr>
          <a:lstStyle/>
          <a:p>
            <a:pPr algn="ctr"/>
            <a:r>
              <a:rPr lang="en-US" err="1">
                <a:latin typeface="Algerian" panose="04020705040A02060702" pitchFamily="82" charset="0"/>
              </a:rPr>
              <a:t>Thời</a:t>
            </a:r>
            <a:r>
              <a:rPr lang="en-US">
                <a:latin typeface="Algerian" panose="04020705040A02060702" pitchFamily="82" charset="0"/>
              </a:rPr>
              <a:t> hiệu (đ.149 – đ.157)</a:t>
            </a:r>
            <a:endParaRPr lang="en-US" dirty="0">
              <a:latin typeface="Algerian" panose="04020705040A02060702" pitchFamily="82" charset="0"/>
            </a:endParaRPr>
          </a:p>
        </p:txBody>
      </p:sp>
      <p:sp>
        <p:nvSpPr>
          <p:cNvPr id="3" name="Content Placeholder 2"/>
          <p:cNvSpPr>
            <a:spLocks noGrp="1"/>
          </p:cNvSpPr>
          <p:nvPr>
            <p:ph idx="1"/>
          </p:nvPr>
        </p:nvSpPr>
        <p:spPr>
          <a:xfrm>
            <a:off x="1071113" y="1406106"/>
            <a:ext cx="10220864" cy="4244196"/>
          </a:xfrm>
        </p:spPr>
        <p:txBody>
          <a:bodyPr>
            <a:normAutofit/>
          </a:bodyPr>
          <a:lstStyle/>
          <a:p>
            <a:pPr marL="502920" indent="-457200" algn="just">
              <a:buAutoNum type="arabicPeriod"/>
            </a:pPr>
            <a:r>
              <a:rPr lang="en-US" sz="2400" dirty="0" err="1"/>
              <a:t>Tòa</a:t>
            </a:r>
            <a:r>
              <a:rPr lang="en-US" sz="2400" dirty="0"/>
              <a:t> </a:t>
            </a:r>
            <a:r>
              <a:rPr lang="en-US" sz="2400" dirty="0" err="1"/>
              <a:t>án</a:t>
            </a:r>
            <a:r>
              <a:rPr lang="en-US" sz="2400" dirty="0"/>
              <a:t> </a:t>
            </a:r>
            <a:r>
              <a:rPr lang="en-US" sz="2400" dirty="0" err="1"/>
              <a:t>chỉ</a:t>
            </a:r>
            <a:r>
              <a:rPr lang="en-US" sz="2400" dirty="0"/>
              <a:t> </a:t>
            </a:r>
            <a:r>
              <a:rPr lang="en-US" sz="2400" dirty="0" err="1"/>
              <a:t>áp</a:t>
            </a:r>
            <a:r>
              <a:rPr lang="en-US" sz="2400" dirty="0"/>
              <a:t> </a:t>
            </a:r>
            <a:r>
              <a:rPr lang="en-US" sz="2400" dirty="0" err="1"/>
              <a:t>dụng</a:t>
            </a:r>
            <a:r>
              <a:rPr lang="en-US" sz="2400" dirty="0"/>
              <a:t> </a:t>
            </a:r>
            <a:r>
              <a:rPr lang="en-US" sz="2400" dirty="0" err="1"/>
              <a:t>thời</a:t>
            </a:r>
            <a:r>
              <a:rPr lang="en-US" sz="2400" dirty="0"/>
              <a:t> </a:t>
            </a:r>
            <a:r>
              <a:rPr lang="en-US" sz="2400" dirty="0" err="1"/>
              <a:t>hiệu</a:t>
            </a:r>
            <a:r>
              <a:rPr lang="en-US" sz="2400" dirty="0"/>
              <a:t> </a:t>
            </a:r>
            <a:r>
              <a:rPr lang="en-US" sz="2400" dirty="0" err="1"/>
              <a:t>khi</a:t>
            </a:r>
            <a:r>
              <a:rPr lang="en-US" sz="2400" dirty="0"/>
              <a:t> </a:t>
            </a:r>
            <a:r>
              <a:rPr lang="en-US" sz="2400" dirty="0" err="1"/>
              <a:t>chủ</a:t>
            </a:r>
            <a:r>
              <a:rPr lang="en-US" sz="2400" dirty="0"/>
              <a:t> </a:t>
            </a:r>
            <a:r>
              <a:rPr lang="en-US" sz="2400" dirty="0" err="1"/>
              <a:t>thể</a:t>
            </a:r>
            <a:r>
              <a:rPr lang="en-US" sz="2400" dirty="0"/>
              <a:t> QHDS </a:t>
            </a:r>
            <a:r>
              <a:rPr lang="en-US" sz="2400" dirty="0" err="1"/>
              <a:t>có</a:t>
            </a:r>
            <a:r>
              <a:rPr lang="en-US" sz="2400" dirty="0"/>
              <a:t> </a:t>
            </a:r>
            <a:r>
              <a:rPr lang="en-US" sz="2400" dirty="0" err="1"/>
              <a:t>yêu</a:t>
            </a:r>
            <a:r>
              <a:rPr lang="en-US" sz="2400" dirty="0"/>
              <a:t> </a:t>
            </a:r>
            <a:r>
              <a:rPr lang="en-US" sz="2400" dirty="0" err="1"/>
              <a:t>cầu</a:t>
            </a:r>
            <a:r>
              <a:rPr lang="en-US" sz="2400" dirty="0"/>
              <a:t> </a:t>
            </a:r>
            <a:r>
              <a:rPr lang="en-US" sz="2400" dirty="0" err="1"/>
              <a:t>về</a:t>
            </a:r>
            <a:r>
              <a:rPr lang="en-US" sz="2400" dirty="0"/>
              <a:t> </a:t>
            </a:r>
            <a:r>
              <a:rPr lang="en-US" sz="2400" dirty="0" err="1"/>
              <a:t>việc</a:t>
            </a:r>
            <a:r>
              <a:rPr lang="en-US" sz="2400" dirty="0"/>
              <a:t> </a:t>
            </a:r>
            <a:r>
              <a:rPr lang="en-US" sz="2400" dirty="0" err="1"/>
              <a:t>áp</a:t>
            </a:r>
            <a:r>
              <a:rPr lang="en-US" sz="2400" dirty="0"/>
              <a:t> </a:t>
            </a:r>
            <a:r>
              <a:rPr lang="en-US" sz="2400" dirty="0" err="1"/>
              <a:t>dụng</a:t>
            </a:r>
            <a:r>
              <a:rPr lang="en-US" sz="2400" dirty="0"/>
              <a:t> </a:t>
            </a:r>
            <a:r>
              <a:rPr lang="en-US" sz="2400" dirty="0" err="1"/>
              <a:t>thời</a:t>
            </a:r>
            <a:r>
              <a:rPr lang="en-US" sz="2400" dirty="0"/>
              <a:t> </a:t>
            </a:r>
            <a:r>
              <a:rPr lang="en-US" sz="2400" dirty="0" err="1"/>
              <a:t>hiệu</a:t>
            </a:r>
            <a:r>
              <a:rPr lang="en-US" sz="2400" dirty="0"/>
              <a:t> (</a:t>
            </a:r>
            <a:r>
              <a:rPr lang="en-US" sz="2400" dirty="0" err="1"/>
              <a:t>Trước</a:t>
            </a:r>
            <a:r>
              <a:rPr lang="en-US" sz="2400" dirty="0"/>
              <a:t> </a:t>
            </a:r>
            <a:r>
              <a:rPr lang="en-US" sz="2400" dirty="0" err="1"/>
              <a:t>khi</a:t>
            </a:r>
            <a:r>
              <a:rPr lang="en-US" sz="2400" dirty="0"/>
              <a:t> </a:t>
            </a:r>
            <a:r>
              <a:rPr lang="en-US" sz="2400" dirty="0" err="1"/>
              <a:t>Tòa</a:t>
            </a:r>
            <a:r>
              <a:rPr lang="en-US" sz="2400" dirty="0"/>
              <a:t> </a:t>
            </a:r>
            <a:r>
              <a:rPr lang="en-US" sz="2400" dirty="0" err="1"/>
              <a:t>cấp</a:t>
            </a:r>
            <a:r>
              <a:rPr lang="en-US" sz="2400" dirty="0"/>
              <a:t> </a:t>
            </a:r>
            <a:r>
              <a:rPr lang="en-US" sz="2400" dirty="0" err="1"/>
              <a:t>sơ</a:t>
            </a:r>
            <a:r>
              <a:rPr lang="en-US" sz="2400" dirty="0"/>
              <a:t> </a:t>
            </a:r>
            <a:r>
              <a:rPr lang="en-US" sz="2400" dirty="0" err="1"/>
              <a:t>thẩm</a:t>
            </a:r>
            <a:r>
              <a:rPr lang="en-US" sz="2400" dirty="0"/>
              <a:t> </a:t>
            </a:r>
            <a:r>
              <a:rPr lang="en-US" sz="2400" dirty="0" err="1"/>
              <a:t>ra</a:t>
            </a:r>
            <a:r>
              <a:rPr lang="en-US" sz="2400" dirty="0"/>
              <a:t> </a:t>
            </a:r>
            <a:r>
              <a:rPr lang="en-US" sz="2400" dirty="0" err="1"/>
              <a:t>bản</a:t>
            </a:r>
            <a:r>
              <a:rPr lang="en-US" sz="2400" dirty="0"/>
              <a:t> </a:t>
            </a:r>
            <a:r>
              <a:rPr lang="en-US" sz="2400" dirty="0" err="1"/>
              <a:t>án</a:t>
            </a:r>
            <a:r>
              <a:rPr lang="en-US" sz="2400" dirty="0"/>
              <a:t>, </a:t>
            </a:r>
            <a:r>
              <a:rPr lang="en-US" sz="2400" dirty="0" err="1"/>
              <a:t>quyết</a:t>
            </a:r>
            <a:r>
              <a:rPr lang="en-US" sz="2400" dirty="0"/>
              <a:t> </a:t>
            </a:r>
            <a:r>
              <a:rPr lang="en-US" sz="2400" dirty="0" err="1"/>
              <a:t>định</a:t>
            </a:r>
            <a:r>
              <a:rPr lang="en-US" sz="2400" dirty="0"/>
              <a:t>)</a:t>
            </a:r>
          </a:p>
          <a:p>
            <a:pPr marL="502920" indent="-457200" algn="just">
              <a:buAutoNum type="arabicPeriod"/>
            </a:pPr>
            <a:r>
              <a:rPr lang="en-US" sz="2400" dirty="0" err="1"/>
              <a:t>Sửa</a:t>
            </a:r>
            <a:r>
              <a:rPr lang="en-US" sz="2400" dirty="0"/>
              <a:t> </a:t>
            </a:r>
            <a:r>
              <a:rPr lang="en-US" sz="2400" dirty="0" err="1"/>
              <a:t>đổi</a:t>
            </a:r>
            <a:r>
              <a:rPr lang="en-US" sz="2400" dirty="0"/>
              <a:t> </a:t>
            </a:r>
            <a:r>
              <a:rPr lang="en-US" sz="2400" dirty="0" err="1"/>
              <a:t>quy</a:t>
            </a:r>
            <a:r>
              <a:rPr lang="en-US" sz="2400" dirty="0"/>
              <a:t> </a:t>
            </a:r>
            <a:r>
              <a:rPr lang="en-US" sz="2400" dirty="0" err="1"/>
              <a:t>định</a:t>
            </a:r>
            <a:r>
              <a:rPr lang="en-US" sz="2400" dirty="0"/>
              <a:t> </a:t>
            </a:r>
            <a:r>
              <a:rPr lang="en-US" sz="2400" dirty="0" err="1"/>
              <a:t>về</a:t>
            </a:r>
            <a:r>
              <a:rPr lang="en-US" sz="2400" dirty="0"/>
              <a:t> </a:t>
            </a:r>
            <a:r>
              <a:rPr lang="en-US" sz="2400" dirty="0" err="1"/>
              <a:t>thời</a:t>
            </a:r>
            <a:r>
              <a:rPr lang="en-US" sz="2400" dirty="0"/>
              <a:t> </a:t>
            </a:r>
            <a:r>
              <a:rPr lang="en-US" sz="2400" err="1"/>
              <a:t>hiệu</a:t>
            </a:r>
            <a:r>
              <a:rPr lang="en-US" sz="2400"/>
              <a:t> tuyên bố GDDS </a:t>
            </a:r>
            <a:r>
              <a:rPr lang="en-US" sz="2400" err="1"/>
              <a:t>vô</a:t>
            </a:r>
            <a:r>
              <a:rPr lang="en-US" sz="2400"/>
              <a:t> hiệu (Đ.132), </a:t>
            </a:r>
            <a:r>
              <a:rPr lang="en-US" sz="2400" dirty="0" err="1"/>
              <a:t>không</a:t>
            </a:r>
            <a:r>
              <a:rPr lang="en-US" sz="2400" dirty="0"/>
              <a:t> </a:t>
            </a:r>
            <a:r>
              <a:rPr lang="en-US" sz="2400" dirty="0" err="1"/>
              <a:t>áp</a:t>
            </a:r>
            <a:r>
              <a:rPr lang="en-US" sz="2400" dirty="0"/>
              <a:t> </a:t>
            </a:r>
            <a:r>
              <a:rPr lang="en-US" sz="2400" dirty="0" err="1"/>
              <a:t>dụng</a:t>
            </a:r>
            <a:r>
              <a:rPr lang="en-US" sz="2400" dirty="0"/>
              <a:t> </a:t>
            </a:r>
            <a:r>
              <a:rPr lang="en-US" sz="2400" err="1"/>
              <a:t>thời</a:t>
            </a:r>
            <a:r>
              <a:rPr lang="en-US" sz="2400"/>
              <a:t> hiệu (Đ.155), </a:t>
            </a:r>
            <a:r>
              <a:rPr lang="en-US" sz="2400" dirty="0" err="1"/>
              <a:t>thời</a:t>
            </a:r>
            <a:r>
              <a:rPr lang="en-US" sz="2400" dirty="0"/>
              <a:t> </a:t>
            </a:r>
            <a:r>
              <a:rPr lang="en-US" sz="2400" err="1"/>
              <a:t>hiệu</a:t>
            </a:r>
            <a:r>
              <a:rPr lang="en-US" sz="2400"/>
              <a:t> khởi kiện về hợp đồng (Đ.429), thời hiệu yêu cầu bồi thường thiệt hại (Đ.588), thời </a:t>
            </a:r>
            <a:r>
              <a:rPr lang="en-US" sz="2400" dirty="0" err="1"/>
              <a:t>hiệu</a:t>
            </a:r>
            <a:r>
              <a:rPr lang="en-US" sz="2400" dirty="0"/>
              <a:t> </a:t>
            </a:r>
            <a:r>
              <a:rPr lang="en-US" sz="2400" err="1"/>
              <a:t>thừa</a:t>
            </a:r>
            <a:r>
              <a:rPr lang="en-US" sz="2400"/>
              <a:t> kế (Đ.623).</a:t>
            </a:r>
            <a:endParaRPr lang="en-US" sz="2400" dirty="0"/>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348976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31" y="647270"/>
            <a:ext cx="9601200" cy="508958"/>
          </a:xfrm>
        </p:spPr>
        <p:txBody>
          <a:bodyPr>
            <a:normAutofit fontScale="90000"/>
          </a:bodyPr>
          <a:lstStyle/>
          <a:p>
            <a:pPr algn="ctr"/>
            <a:r>
              <a:rPr lang="en-US" dirty="0">
                <a:latin typeface="Algerian" panose="04020705040A02060702" pitchFamily="82" charset="0"/>
              </a:rPr>
              <a:t>Quyền </a:t>
            </a:r>
            <a:r>
              <a:rPr lang="en-US" dirty="0" err="1">
                <a:latin typeface="Algerian" panose="04020705040A02060702" pitchFamily="82" charset="0"/>
              </a:rPr>
              <a:t>sở</a:t>
            </a:r>
            <a:r>
              <a:rPr lang="en-US" dirty="0">
                <a:latin typeface="Algerian" panose="04020705040A02060702" pitchFamily="82" charset="0"/>
              </a:rPr>
              <a:t> </a:t>
            </a:r>
            <a:r>
              <a:rPr lang="en-US" dirty="0" err="1">
                <a:latin typeface="Algerian" panose="04020705040A02060702" pitchFamily="82" charset="0"/>
              </a:rPr>
              <a:t>hữu</a:t>
            </a:r>
            <a:r>
              <a:rPr lang="en-US" dirty="0">
                <a:latin typeface="Algerian" panose="04020705040A02060702" pitchFamily="82" charset="0"/>
              </a:rPr>
              <a:t>, </a:t>
            </a:r>
            <a:r>
              <a:rPr lang="en-US" dirty="0" err="1">
                <a:latin typeface="Algerian" panose="04020705040A02060702" pitchFamily="82" charset="0"/>
              </a:rPr>
              <a:t>quyền</a:t>
            </a:r>
            <a:r>
              <a:rPr lang="en-US" dirty="0">
                <a:latin typeface="Algerian" panose="04020705040A02060702" pitchFamily="82" charset="0"/>
              </a:rPr>
              <a:t> </a:t>
            </a:r>
            <a:r>
              <a:rPr lang="en-US" dirty="0" err="1">
                <a:latin typeface="Algerian" panose="04020705040A02060702" pitchFamily="82" charset="0"/>
              </a:rPr>
              <a:t>khác</a:t>
            </a:r>
            <a:r>
              <a:rPr lang="en-US" dirty="0">
                <a:latin typeface="Algerian" panose="04020705040A02060702" pitchFamily="82" charset="0"/>
              </a:rPr>
              <a:t> </a:t>
            </a:r>
            <a:r>
              <a:rPr lang="en-US" dirty="0" err="1">
                <a:latin typeface="Algerian" panose="04020705040A02060702" pitchFamily="82" charset="0"/>
              </a:rPr>
              <a:t>đối</a:t>
            </a:r>
            <a:r>
              <a:rPr lang="en-US" dirty="0">
                <a:latin typeface="Algerian" panose="04020705040A02060702" pitchFamily="82" charset="0"/>
              </a:rPr>
              <a:t> </a:t>
            </a:r>
            <a:r>
              <a:rPr lang="en-US" dirty="0" err="1">
                <a:latin typeface="Algerian" panose="04020705040A02060702" pitchFamily="82" charset="0"/>
              </a:rPr>
              <a:t>với</a:t>
            </a:r>
            <a:r>
              <a:rPr lang="en-US" dirty="0">
                <a:latin typeface="Algerian" panose="04020705040A02060702" pitchFamily="82" charset="0"/>
              </a:rPr>
              <a:t> </a:t>
            </a:r>
            <a:r>
              <a:rPr lang="en-US" dirty="0" err="1">
                <a:latin typeface="Algerian" panose="04020705040A02060702" pitchFamily="82" charset="0"/>
              </a:rPr>
              <a:t>tài</a:t>
            </a:r>
            <a:r>
              <a:rPr lang="en-US" dirty="0">
                <a:latin typeface="Algerian" panose="04020705040A02060702" pitchFamily="82" charset="0"/>
              </a:rPr>
              <a:t> </a:t>
            </a:r>
            <a:r>
              <a:rPr lang="en-US" dirty="0" err="1">
                <a:latin typeface="Algerian" panose="04020705040A02060702" pitchFamily="82" charset="0"/>
              </a:rPr>
              <a:t>sản</a:t>
            </a:r>
            <a:endParaRPr lang="en-US" dirty="0">
              <a:latin typeface="Algerian" panose="04020705040A02060702" pitchFamily="82" charset="0"/>
            </a:endParaRPr>
          </a:p>
        </p:txBody>
      </p:sp>
      <p:sp>
        <p:nvSpPr>
          <p:cNvPr id="3" name="Content Placeholder 2"/>
          <p:cNvSpPr>
            <a:spLocks noGrp="1"/>
          </p:cNvSpPr>
          <p:nvPr>
            <p:ph idx="1"/>
          </p:nvPr>
        </p:nvSpPr>
        <p:spPr>
          <a:xfrm>
            <a:off x="1071113" y="1526876"/>
            <a:ext cx="10220864" cy="4123426"/>
          </a:xfrm>
        </p:spPr>
        <p:txBody>
          <a:bodyPr>
            <a:normAutofit/>
          </a:bodyPr>
          <a:lstStyle/>
          <a:p>
            <a:pPr marL="502920" indent="-457200" algn="just">
              <a:buAutoNum type="arabicPeriod"/>
            </a:pPr>
            <a:r>
              <a:rPr lang="en-US" sz="2400" dirty="0" err="1"/>
              <a:t>Quy</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 </a:t>
            </a:r>
            <a:r>
              <a:rPr lang="en-US" sz="2400" dirty="0" err="1"/>
              <a:t>về</a:t>
            </a:r>
            <a:r>
              <a:rPr lang="en-US" sz="2400" dirty="0"/>
              <a:t> </a:t>
            </a:r>
            <a:r>
              <a:rPr lang="en-US" sz="2400" dirty="0" err="1"/>
              <a:t>nguyên</a:t>
            </a:r>
            <a:r>
              <a:rPr lang="en-US" sz="2400" dirty="0"/>
              <a:t> </a:t>
            </a:r>
            <a:r>
              <a:rPr lang="en-US" sz="2400" dirty="0" err="1"/>
              <a:t>tắc</a:t>
            </a:r>
            <a:r>
              <a:rPr lang="en-US" sz="2400" dirty="0"/>
              <a:t> </a:t>
            </a:r>
            <a:r>
              <a:rPr lang="en-US" sz="2400" dirty="0" err="1"/>
              <a:t>xác</a:t>
            </a:r>
            <a:r>
              <a:rPr lang="en-US" sz="2400" dirty="0"/>
              <a:t> </a:t>
            </a:r>
            <a:r>
              <a:rPr lang="en-US" sz="2400" dirty="0" err="1"/>
              <a:t>lập</a:t>
            </a:r>
            <a:r>
              <a:rPr lang="en-US" sz="2400" dirty="0"/>
              <a:t>, </a:t>
            </a:r>
            <a:r>
              <a:rPr lang="en-US" sz="2400" dirty="0" err="1"/>
              <a:t>thực</a:t>
            </a:r>
            <a:r>
              <a:rPr lang="en-US" sz="2400" dirty="0"/>
              <a:t> </a:t>
            </a:r>
            <a:r>
              <a:rPr lang="en-US" sz="2400" dirty="0" err="1"/>
              <a:t>hiện</a:t>
            </a:r>
            <a:r>
              <a:rPr lang="en-US" sz="2400" dirty="0"/>
              <a:t> QSH, </a:t>
            </a:r>
            <a:r>
              <a:rPr lang="en-US" sz="2400" dirty="0" err="1"/>
              <a:t>quyền</a:t>
            </a:r>
            <a:r>
              <a:rPr lang="en-US" sz="2400" dirty="0"/>
              <a:t> </a:t>
            </a:r>
            <a:r>
              <a:rPr lang="en-US" sz="2400" dirty="0" err="1"/>
              <a:t>khác</a:t>
            </a:r>
            <a:r>
              <a:rPr lang="en-US" sz="2400" dirty="0"/>
              <a:t> </a:t>
            </a:r>
            <a:r>
              <a:rPr lang="en-US" sz="2400" dirty="0" err="1"/>
              <a:t>đối</a:t>
            </a:r>
            <a:r>
              <a:rPr lang="en-US" sz="2400" dirty="0"/>
              <a:t> </a:t>
            </a:r>
            <a:r>
              <a:rPr lang="en-US" sz="2400" dirty="0" err="1"/>
              <a:t>với</a:t>
            </a:r>
            <a:r>
              <a:rPr lang="en-US" sz="2400" dirty="0"/>
              <a:t> TS.</a:t>
            </a:r>
          </a:p>
          <a:p>
            <a:pPr marL="502920" indent="-457200" algn="just">
              <a:buAutoNum type="arabicPeriod"/>
            </a:pPr>
            <a:r>
              <a:rPr lang="en-US" sz="2400" dirty="0" err="1"/>
              <a:t>Tách</a:t>
            </a:r>
            <a:r>
              <a:rPr lang="en-US" sz="2400" dirty="0"/>
              <a:t> </a:t>
            </a:r>
            <a:r>
              <a:rPr lang="en-US" sz="2400" dirty="0" err="1"/>
              <a:t>bạch</a:t>
            </a:r>
            <a:r>
              <a:rPr lang="en-US" sz="2400" dirty="0"/>
              <a:t> </a:t>
            </a:r>
            <a:r>
              <a:rPr lang="en-US" sz="2400" dirty="0" err="1"/>
              <a:t>giữa</a:t>
            </a:r>
            <a:r>
              <a:rPr lang="en-US" sz="2400" dirty="0"/>
              <a:t> </a:t>
            </a:r>
            <a:r>
              <a:rPr lang="en-US" sz="2400" dirty="0" err="1"/>
              <a:t>thời</a:t>
            </a:r>
            <a:r>
              <a:rPr lang="en-US" sz="2400" dirty="0"/>
              <a:t> </a:t>
            </a:r>
            <a:r>
              <a:rPr lang="en-US" sz="2400" dirty="0" err="1"/>
              <a:t>điểm</a:t>
            </a:r>
            <a:r>
              <a:rPr lang="en-US" sz="2400" dirty="0"/>
              <a:t> </a:t>
            </a:r>
            <a:r>
              <a:rPr lang="en-US" sz="2400" dirty="0" err="1"/>
              <a:t>có</a:t>
            </a:r>
            <a:r>
              <a:rPr lang="en-US" sz="2400" dirty="0"/>
              <a:t> </a:t>
            </a:r>
            <a:r>
              <a:rPr lang="en-US" sz="2400" dirty="0" err="1"/>
              <a:t>hiệu</a:t>
            </a:r>
            <a:r>
              <a:rPr lang="en-US" sz="2400" dirty="0"/>
              <a:t> </a:t>
            </a:r>
            <a:r>
              <a:rPr lang="en-US" sz="2400" dirty="0" err="1"/>
              <a:t>lực</a:t>
            </a:r>
            <a:r>
              <a:rPr lang="en-US" sz="2400" dirty="0"/>
              <a:t> </a:t>
            </a:r>
            <a:r>
              <a:rPr lang="en-US" sz="2400" dirty="0" err="1"/>
              <a:t>của</a:t>
            </a:r>
            <a:r>
              <a:rPr lang="en-US" sz="2400" dirty="0"/>
              <a:t> </a:t>
            </a:r>
            <a:r>
              <a:rPr lang="en-US" sz="2400" dirty="0" err="1"/>
              <a:t>giao</a:t>
            </a:r>
            <a:r>
              <a:rPr lang="en-US" sz="2400" dirty="0"/>
              <a:t> </a:t>
            </a:r>
            <a:r>
              <a:rPr lang="en-US" sz="2400" dirty="0" err="1"/>
              <a:t>dịch</a:t>
            </a:r>
            <a:r>
              <a:rPr lang="en-US" sz="2400" dirty="0"/>
              <a:t>, </a:t>
            </a:r>
            <a:r>
              <a:rPr lang="en-US" sz="2400" dirty="0" err="1"/>
              <a:t>thời</a:t>
            </a:r>
            <a:r>
              <a:rPr lang="en-US" sz="2400" dirty="0"/>
              <a:t> </a:t>
            </a:r>
            <a:r>
              <a:rPr lang="en-US" sz="2400" dirty="0" err="1"/>
              <a:t>điểm</a:t>
            </a:r>
            <a:r>
              <a:rPr lang="en-US" sz="2400" dirty="0"/>
              <a:t> </a:t>
            </a:r>
            <a:r>
              <a:rPr lang="en-US" sz="2400" dirty="0" err="1"/>
              <a:t>chuyển</a:t>
            </a:r>
            <a:r>
              <a:rPr lang="en-US" sz="2400" dirty="0"/>
              <a:t> </a:t>
            </a:r>
            <a:r>
              <a:rPr lang="en-US" sz="2400" dirty="0" err="1"/>
              <a:t>quyền</a:t>
            </a:r>
            <a:r>
              <a:rPr lang="en-US" sz="2400" dirty="0"/>
              <a:t> </a:t>
            </a:r>
            <a:r>
              <a:rPr lang="en-US" sz="2400" dirty="0" err="1"/>
              <a:t>và</a:t>
            </a:r>
            <a:r>
              <a:rPr lang="en-US" sz="2400" dirty="0"/>
              <a:t> </a:t>
            </a:r>
            <a:r>
              <a:rPr lang="en-US" sz="2400" dirty="0" err="1"/>
              <a:t>thời</a:t>
            </a:r>
            <a:r>
              <a:rPr lang="en-US" sz="2400" dirty="0"/>
              <a:t> </a:t>
            </a:r>
            <a:r>
              <a:rPr lang="en-US" sz="2400" dirty="0" err="1"/>
              <a:t>điểm</a:t>
            </a:r>
            <a:r>
              <a:rPr lang="en-US" sz="2400" dirty="0"/>
              <a:t> </a:t>
            </a:r>
            <a:r>
              <a:rPr lang="en-US" sz="2400" dirty="0" err="1"/>
              <a:t>phát</a:t>
            </a:r>
            <a:r>
              <a:rPr lang="en-US" sz="2400" dirty="0"/>
              <a:t> </a:t>
            </a:r>
            <a:r>
              <a:rPr lang="en-US" sz="2400" dirty="0" err="1"/>
              <a:t>sinh</a:t>
            </a:r>
            <a:r>
              <a:rPr lang="en-US" sz="2400" dirty="0"/>
              <a:t> </a:t>
            </a:r>
            <a:r>
              <a:rPr lang="en-US" sz="2400" dirty="0" err="1"/>
              <a:t>hiệu</a:t>
            </a:r>
            <a:r>
              <a:rPr lang="en-US" sz="2400" dirty="0"/>
              <a:t> </a:t>
            </a:r>
            <a:r>
              <a:rPr lang="en-US" sz="2400" dirty="0" err="1"/>
              <a:t>lực</a:t>
            </a:r>
            <a:r>
              <a:rPr lang="en-US" sz="2400" dirty="0"/>
              <a:t> </a:t>
            </a:r>
            <a:r>
              <a:rPr lang="en-US" sz="2400" dirty="0" err="1"/>
              <a:t>đối</a:t>
            </a:r>
            <a:r>
              <a:rPr lang="en-US" sz="2400" dirty="0"/>
              <a:t> </a:t>
            </a:r>
            <a:r>
              <a:rPr lang="en-US" sz="2400" dirty="0" err="1"/>
              <a:t>kháng</a:t>
            </a:r>
            <a:r>
              <a:rPr lang="en-US" sz="2400" dirty="0"/>
              <a:t> </a:t>
            </a:r>
            <a:r>
              <a:rPr lang="en-US" sz="2400" dirty="0" err="1"/>
              <a:t>với</a:t>
            </a:r>
            <a:r>
              <a:rPr lang="en-US" sz="2400" dirty="0"/>
              <a:t> </a:t>
            </a:r>
            <a:r>
              <a:rPr lang="en-US" sz="2400" dirty="0" err="1"/>
              <a:t>người</a:t>
            </a:r>
            <a:r>
              <a:rPr lang="en-US" sz="2400" dirty="0"/>
              <a:t> </a:t>
            </a:r>
            <a:r>
              <a:rPr lang="en-US" sz="2400" dirty="0" err="1"/>
              <a:t>thứ</a:t>
            </a:r>
            <a:r>
              <a:rPr lang="en-US" sz="2400" dirty="0"/>
              <a:t> </a:t>
            </a:r>
            <a:r>
              <a:rPr lang="en-US" sz="2400" dirty="0" err="1"/>
              <a:t>ba</a:t>
            </a:r>
            <a:r>
              <a:rPr lang="en-US" sz="2400" dirty="0"/>
              <a:t>.</a:t>
            </a:r>
          </a:p>
          <a:p>
            <a:pPr marL="502920" indent="-457200" algn="just">
              <a:buAutoNum type="arabicPeriod"/>
            </a:pPr>
            <a:r>
              <a:rPr lang="en-US" sz="2400" dirty="0" err="1"/>
              <a:t>Quy</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 </a:t>
            </a:r>
            <a:r>
              <a:rPr lang="en-US" sz="2400" dirty="0" err="1"/>
              <a:t>quyền</a:t>
            </a:r>
            <a:r>
              <a:rPr lang="en-US" sz="2400" dirty="0"/>
              <a:t> </a:t>
            </a:r>
            <a:r>
              <a:rPr lang="en-US" sz="2400" dirty="0" err="1"/>
              <a:t>đối</a:t>
            </a:r>
            <a:r>
              <a:rPr lang="en-US" sz="2400" dirty="0"/>
              <a:t> </a:t>
            </a:r>
            <a:r>
              <a:rPr lang="en-US" sz="2400" dirty="0" err="1"/>
              <a:t>với</a:t>
            </a:r>
            <a:r>
              <a:rPr lang="en-US" sz="2400" dirty="0"/>
              <a:t> BĐS </a:t>
            </a:r>
            <a:r>
              <a:rPr lang="en-US" sz="2400" dirty="0" err="1"/>
              <a:t>liền</a:t>
            </a:r>
            <a:r>
              <a:rPr lang="en-US" sz="2400" dirty="0"/>
              <a:t> </a:t>
            </a:r>
            <a:r>
              <a:rPr lang="en-US" sz="2400" dirty="0" err="1"/>
              <a:t>kề</a:t>
            </a:r>
            <a:r>
              <a:rPr lang="en-US" sz="2400" dirty="0"/>
              <a:t>, </a:t>
            </a:r>
            <a:r>
              <a:rPr lang="en-US" sz="2400" dirty="0" err="1"/>
              <a:t>Hưởng</a:t>
            </a:r>
            <a:r>
              <a:rPr lang="en-US" sz="2400" dirty="0"/>
              <a:t> </a:t>
            </a:r>
            <a:r>
              <a:rPr lang="en-US" sz="2400" dirty="0" err="1"/>
              <a:t>dụng</a:t>
            </a:r>
            <a:r>
              <a:rPr lang="en-US" sz="2400" dirty="0"/>
              <a:t>, </a:t>
            </a:r>
            <a:r>
              <a:rPr lang="en-US" sz="2400" dirty="0" err="1"/>
              <a:t>Bề</a:t>
            </a:r>
            <a:r>
              <a:rPr lang="en-US" sz="2400" dirty="0"/>
              <a:t> </a:t>
            </a:r>
            <a:r>
              <a:rPr lang="en-US" sz="2400" dirty="0" err="1"/>
              <a:t>mặt</a:t>
            </a:r>
            <a:r>
              <a:rPr lang="en-US" sz="2400" dirty="0"/>
              <a:t>.</a:t>
            </a:r>
          </a:p>
          <a:p>
            <a:pPr marL="502920" indent="-457200" algn="just">
              <a:buAutoNum type="arabicPeriod"/>
            </a:pPr>
            <a:r>
              <a:rPr lang="en-US" sz="2400" dirty="0"/>
              <a:t>Quyền </a:t>
            </a:r>
            <a:r>
              <a:rPr lang="en-US" sz="2400" dirty="0" err="1"/>
              <a:t>khác</a:t>
            </a:r>
            <a:r>
              <a:rPr lang="en-US" sz="2400" dirty="0"/>
              <a:t> </a:t>
            </a:r>
            <a:r>
              <a:rPr lang="en-US" sz="2400" dirty="0" err="1"/>
              <a:t>đối</a:t>
            </a:r>
            <a:r>
              <a:rPr lang="en-US" sz="2400" dirty="0"/>
              <a:t> </a:t>
            </a:r>
            <a:r>
              <a:rPr lang="en-US" sz="2400" dirty="0" err="1"/>
              <a:t>với</a:t>
            </a:r>
            <a:r>
              <a:rPr lang="en-US" sz="2400" dirty="0"/>
              <a:t> </a:t>
            </a:r>
            <a:r>
              <a:rPr lang="en-US" sz="2400" dirty="0" err="1"/>
              <a:t>tài</a:t>
            </a:r>
            <a:r>
              <a:rPr lang="en-US" sz="2400" dirty="0"/>
              <a:t> </a:t>
            </a:r>
            <a:r>
              <a:rPr lang="en-US" sz="2400" dirty="0" err="1"/>
              <a:t>sản</a:t>
            </a:r>
            <a:r>
              <a:rPr lang="en-US" sz="2400" dirty="0"/>
              <a:t> </a:t>
            </a:r>
            <a:r>
              <a:rPr lang="en-US" sz="2400" dirty="0" err="1"/>
              <a:t>vẫn</a:t>
            </a:r>
            <a:r>
              <a:rPr lang="en-US" sz="2400" dirty="0"/>
              <a:t> </a:t>
            </a:r>
            <a:r>
              <a:rPr lang="en-US" sz="2400" dirty="0" err="1"/>
              <a:t>có</a:t>
            </a:r>
            <a:r>
              <a:rPr lang="en-US" sz="2400" dirty="0"/>
              <a:t> </a:t>
            </a:r>
            <a:r>
              <a:rPr lang="en-US" sz="2400" dirty="0" err="1"/>
              <a:t>hiệu</a:t>
            </a:r>
            <a:r>
              <a:rPr lang="en-US" sz="2400" dirty="0"/>
              <a:t> </a:t>
            </a:r>
            <a:r>
              <a:rPr lang="en-US" sz="2400" dirty="0" err="1"/>
              <a:t>lực</a:t>
            </a:r>
            <a:r>
              <a:rPr lang="en-US" sz="2400" dirty="0"/>
              <a:t> </a:t>
            </a:r>
            <a:r>
              <a:rPr lang="en-US" sz="2400" dirty="0" err="1"/>
              <a:t>trong</a:t>
            </a:r>
            <a:r>
              <a:rPr lang="en-US" sz="2400" dirty="0"/>
              <a:t> trường </a:t>
            </a:r>
            <a:r>
              <a:rPr lang="en-US" sz="2400" dirty="0" err="1"/>
              <a:t>hợp</a:t>
            </a:r>
            <a:r>
              <a:rPr lang="en-US" sz="2400" dirty="0"/>
              <a:t> </a:t>
            </a:r>
            <a:r>
              <a:rPr lang="en-US" sz="2400" dirty="0" err="1"/>
              <a:t>quyền</a:t>
            </a:r>
            <a:r>
              <a:rPr lang="en-US" sz="2400" dirty="0"/>
              <a:t> </a:t>
            </a:r>
            <a:r>
              <a:rPr lang="en-US" sz="2400" dirty="0" err="1"/>
              <a:t>sở</a:t>
            </a:r>
            <a:r>
              <a:rPr lang="en-US" sz="2400" dirty="0"/>
              <a:t> </a:t>
            </a:r>
            <a:r>
              <a:rPr lang="en-US" sz="2400" dirty="0" err="1"/>
              <a:t>hữu</a:t>
            </a:r>
            <a:r>
              <a:rPr lang="en-US" sz="2400" dirty="0"/>
              <a:t> </a:t>
            </a:r>
            <a:r>
              <a:rPr lang="en-US" sz="2400" dirty="0" err="1"/>
              <a:t>được</a:t>
            </a:r>
            <a:r>
              <a:rPr lang="en-US" sz="2400" dirty="0"/>
              <a:t> </a:t>
            </a:r>
            <a:r>
              <a:rPr lang="en-US" sz="2400" dirty="0" err="1"/>
              <a:t>chuyển</a:t>
            </a:r>
            <a:r>
              <a:rPr lang="en-US" sz="2400" dirty="0"/>
              <a:t> </a:t>
            </a:r>
            <a:r>
              <a:rPr lang="en-US" sz="2400" dirty="0" err="1"/>
              <a:t>giao</a:t>
            </a:r>
            <a:r>
              <a:rPr lang="en-US" sz="2400" dirty="0"/>
              <a:t>.</a:t>
            </a:r>
          </a:p>
          <a:p>
            <a:pPr marL="502920" indent="-457200" algn="just">
              <a:buAutoNum type="arabicPeriod"/>
            </a:pPr>
            <a:r>
              <a:rPr lang="en-US" sz="2400" dirty="0" err="1"/>
              <a:t>Quy</a:t>
            </a:r>
            <a:r>
              <a:rPr lang="en-US" sz="2400" dirty="0"/>
              <a:t> </a:t>
            </a:r>
            <a:r>
              <a:rPr lang="en-US" sz="2400" dirty="0" err="1"/>
              <a:t>định</a:t>
            </a:r>
            <a:r>
              <a:rPr lang="en-US" sz="2400" dirty="0"/>
              <a:t> </a:t>
            </a:r>
            <a:r>
              <a:rPr lang="en-US" sz="2400" dirty="0" err="1"/>
              <a:t>chiếm</a:t>
            </a:r>
            <a:r>
              <a:rPr lang="en-US" sz="2400" dirty="0"/>
              <a:t> </a:t>
            </a:r>
            <a:r>
              <a:rPr lang="en-US" sz="2400" dirty="0" err="1"/>
              <a:t>hữu</a:t>
            </a:r>
            <a:r>
              <a:rPr lang="en-US" sz="2400" dirty="0"/>
              <a:t> </a:t>
            </a:r>
            <a:r>
              <a:rPr lang="en-US" sz="2400" dirty="0" err="1"/>
              <a:t>độc</a:t>
            </a:r>
            <a:r>
              <a:rPr lang="en-US" sz="2400" dirty="0"/>
              <a:t> </a:t>
            </a:r>
            <a:r>
              <a:rPr lang="en-US" sz="2400" dirty="0" err="1"/>
              <a:t>lập</a:t>
            </a:r>
            <a:r>
              <a:rPr lang="en-US" sz="2400" dirty="0"/>
              <a:t> </a:t>
            </a:r>
            <a:r>
              <a:rPr lang="en-US" sz="2400" dirty="0" err="1"/>
              <a:t>với</a:t>
            </a:r>
            <a:r>
              <a:rPr lang="en-US" sz="2400" dirty="0"/>
              <a:t> </a:t>
            </a:r>
            <a:r>
              <a:rPr lang="en-US" sz="2400" dirty="0" err="1"/>
              <a:t>quyền</a:t>
            </a:r>
            <a:r>
              <a:rPr lang="en-US" sz="2400" dirty="0"/>
              <a:t> </a:t>
            </a:r>
            <a:r>
              <a:rPr lang="en-US" sz="2400" dirty="0" err="1"/>
              <a:t>sở</a:t>
            </a:r>
            <a:r>
              <a:rPr lang="en-US" sz="2400" dirty="0"/>
              <a:t> </a:t>
            </a:r>
            <a:r>
              <a:rPr lang="en-US" sz="2400" dirty="0" err="1"/>
              <a:t>hữu</a:t>
            </a:r>
            <a:r>
              <a:rPr lang="en-US" sz="2400" dirty="0"/>
              <a:t>, </a:t>
            </a:r>
            <a:r>
              <a:rPr lang="en-US" sz="2400" dirty="0" err="1"/>
              <a:t>quyền</a:t>
            </a:r>
            <a:r>
              <a:rPr lang="en-US" sz="2400" dirty="0"/>
              <a:t> </a:t>
            </a:r>
            <a:r>
              <a:rPr lang="en-US" sz="2400" dirty="0" err="1"/>
              <a:t>khác</a:t>
            </a:r>
            <a:r>
              <a:rPr lang="en-US" sz="2400" dirty="0"/>
              <a:t> </a:t>
            </a:r>
            <a:r>
              <a:rPr lang="en-US" sz="2400" dirty="0" err="1"/>
              <a:t>đối</a:t>
            </a:r>
            <a:r>
              <a:rPr lang="en-US" sz="2400" dirty="0"/>
              <a:t> </a:t>
            </a:r>
            <a:r>
              <a:rPr lang="en-US" sz="2400" dirty="0" err="1"/>
              <a:t>với</a:t>
            </a:r>
            <a:r>
              <a:rPr lang="en-US" sz="2400" dirty="0"/>
              <a:t> </a:t>
            </a:r>
            <a:r>
              <a:rPr lang="en-US" sz="2400" dirty="0" err="1"/>
              <a:t>tài</a:t>
            </a:r>
            <a:r>
              <a:rPr lang="en-US" sz="2400" dirty="0"/>
              <a:t> </a:t>
            </a:r>
            <a:r>
              <a:rPr lang="en-US" sz="2400" dirty="0" err="1"/>
              <a:t>sản</a:t>
            </a:r>
            <a:r>
              <a:rPr lang="en-US" sz="2400" dirty="0"/>
              <a:t>.</a:t>
            </a:r>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21/01/2016</a:t>
            </a:r>
          </a:p>
        </p:txBody>
      </p:sp>
    </p:spTree>
    <p:extLst>
      <p:ext uri="{BB962C8B-B14F-4D97-AF65-F5344CB8AC3E}">
        <p14:creationId xmlns:p14="http://schemas.microsoft.com/office/powerpoint/2010/main" val="116278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title="Title and Content Layout with Chart"/>
          <p:cNvSpPr txBox="1">
            <a:spLocks/>
          </p:cNvSpPr>
          <p:nvPr/>
        </p:nvSpPr>
        <p:spPr>
          <a:xfrm>
            <a:off x="1071113" y="266097"/>
            <a:ext cx="10349556" cy="10808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Thời</a:t>
            </a:r>
            <a:r>
              <a:rPr lang="en-US" sz="2800" dirty="0">
                <a:latin typeface="Algerian" panose="04020705040A02060702" pitchFamily="82" charset="0"/>
              </a:rPr>
              <a:t> </a:t>
            </a:r>
            <a:r>
              <a:rPr lang="en-US" sz="2800" dirty="0" err="1">
                <a:latin typeface="Algerian" panose="04020705040A02060702" pitchFamily="82" charset="0"/>
              </a:rPr>
              <a:t>điểm</a:t>
            </a:r>
            <a:r>
              <a:rPr lang="en-US" sz="2800" dirty="0">
                <a:latin typeface="Algerian" panose="04020705040A02060702" pitchFamily="82" charset="0"/>
              </a:rPr>
              <a:t> </a:t>
            </a:r>
            <a:r>
              <a:rPr lang="en-US" sz="2800" dirty="0" err="1">
                <a:latin typeface="Algerian" panose="04020705040A02060702" pitchFamily="82" charset="0"/>
              </a:rPr>
              <a:t>xác</a:t>
            </a:r>
            <a:r>
              <a:rPr lang="en-US" sz="2800" dirty="0">
                <a:latin typeface="Algerian" panose="04020705040A02060702" pitchFamily="82" charset="0"/>
              </a:rPr>
              <a:t> </a:t>
            </a:r>
            <a:r>
              <a:rPr lang="en-US" sz="2800" dirty="0" err="1">
                <a:latin typeface="Algerian" panose="04020705040A02060702" pitchFamily="82" charset="0"/>
              </a:rPr>
              <a:t>lập</a:t>
            </a:r>
            <a:r>
              <a:rPr lang="en-US" sz="2800" dirty="0">
                <a:latin typeface="Algerian" panose="04020705040A02060702" pitchFamily="82" charset="0"/>
              </a:rPr>
              <a:t> </a:t>
            </a:r>
          </a:p>
          <a:p>
            <a:pPr algn="ctr"/>
            <a:r>
              <a:rPr lang="en-US" sz="2800" dirty="0" err="1">
                <a:latin typeface="Algerian" panose="04020705040A02060702" pitchFamily="82" charset="0"/>
              </a:rPr>
              <a:t>quyền</a:t>
            </a:r>
            <a:r>
              <a:rPr lang="en-US" sz="2800" dirty="0">
                <a:latin typeface="Algerian" panose="04020705040A02060702" pitchFamily="82" charset="0"/>
              </a:rPr>
              <a:t> </a:t>
            </a:r>
            <a:r>
              <a:rPr lang="en-US" sz="2800" dirty="0" err="1">
                <a:latin typeface="Algerian" panose="04020705040A02060702" pitchFamily="82" charset="0"/>
              </a:rPr>
              <a:t>sở</a:t>
            </a:r>
            <a:r>
              <a:rPr lang="en-US" sz="2800" dirty="0">
                <a:latin typeface="Algerian" panose="04020705040A02060702" pitchFamily="82" charset="0"/>
              </a:rPr>
              <a:t> </a:t>
            </a:r>
            <a:r>
              <a:rPr lang="en-US" sz="2800" dirty="0" err="1">
                <a:latin typeface="Algerian" panose="04020705040A02060702" pitchFamily="82" charset="0"/>
              </a:rPr>
              <a:t>hữu</a:t>
            </a:r>
            <a:r>
              <a:rPr lang="en-US" sz="2800" dirty="0">
                <a:latin typeface="Algerian" panose="04020705040A02060702" pitchFamily="82" charset="0"/>
              </a:rPr>
              <a:t>, </a:t>
            </a:r>
            <a:r>
              <a:rPr lang="en-US" sz="2800" dirty="0" err="1">
                <a:latin typeface="Algerian" panose="04020705040A02060702" pitchFamily="82" charset="0"/>
              </a:rPr>
              <a:t>quyền</a:t>
            </a:r>
            <a:r>
              <a:rPr lang="en-US" sz="2800" dirty="0">
                <a:latin typeface="Algerian" panose="04020705040A02060702" pitchFamily="82" charset="0"/>
              </a:rPr>
              <a:t> </a:t>
            </a:r>
            <a:r>
              <a:rPr lang="en-US" sz="2800" dirty="0" err="1">
                <a:latin typeface="Algerian" panose="04020705040A02060702" pitchFamily="82" charset="0"/>
              </a:rPr>
              <a:t>khác</a:t>
            </a:r>
            <a:r>
              <a:rPr lang="en-US" sz="2800" dirty="0">
                <a:latin typeface="Algerian" panose="04020705040A02060702" pitchFamily="82" charset="0"/>
              </a:rPr>
              <a:t> </a:t>
            </a:r>
            <a:r>
              <a:rPr lang="en-US" sz="2800" dirty="0" err="1">
                <a:latin typeface="Algerian" panose="04020705040A02060702" pitchFamily="82" charset="0"/>
              </a:rPr>
              <a:t>đối</a:t>
            </a:r>
            <a:r>
              <a:rPr lang="en-US" sz="2800" dirty="0">
                <a:latin typeface="Algerian" panose="04020705040A02060702" pitchFamily="82" charset="0"/>
              </a:rPr>
              <a:t> </a:t>
            </a:r>
            <a:r>
              <a:rPr lang="en-US" sz="2800" dirty="0" err="1">
                <a:latin typeface="Algerian" panose="04020705040A02060702" pitchFamily="82" charset="0"/>
              </a:rPr>
              <a:t>với</a:t>
            </a:r>
            <a:r>
              <a:rPr lang="en-US" sz="2800" dirty="0">
                <a:latin typeface="Algerian" panose="04020705040A02060702" pitchFamily="82" charset="0"/>
              </a:rPr>
              <a:t> </a:t>
            </a:r>
            <a:r>
              <a:rPr lang="en-US" sz="2800" dirty="0" err="1">
                <a:latin typeface="Algerian" panose="04020705040A02060702" pitchFamily="82" charset="0"/>
              </a:rPr>
              <a:t>tài</a:t>
            </a:r>
            <a:r>
              <a:rPr lang="en-US" sz="2800" dirty="0">
                <a:latin typeface="Algerian" panose="04020705040A02060702" pitchFamily="82" charset="0"/>
              </a:rPr>
              <a:t> </a:t>
            </a:r>
            <a:r>
              <a:rPr lang="en-US" sz="2800" dirty="0" err="1">
                <a:latin typeface="Algerian" panose="04020705040A02060702" pitchFamily="82" charset="0"/>
              </a:rPr>
              <a:t>sản</a:t>
            </a:r>
            <a:r>
              <a:rPr lang="en-US" sz="2800" dirty="0">
                <a:latin typeface="Algerian" panose="04020705040A02060702" pitchFamily="82" charset="0"/>
              </a:rPr>
              <a:t> (đ.161)</a:t>
            </a:r>
          </a:p>
        </p:txBody>
      </p:sp>
      <p:sp>
        <p:nvSpPr>
          <p:cNvPr id="8" name="Content Placeholder 5"/>
          <p:cNvSpPr txBox="1">
            <a:spLocks/>
          </p:cNvSpPr>
          <p:nvPr/>
        </p:nvSpPr>
        <p:spPr>
          <a:xfrm>
            <a:off x="4676894"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712168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49300" y="1295399"/>
          <a:ext cx="10896600" cy="4548052"/>
        </p:xfrm>
        <a:graphic>
          <a:graphicData uri="http://schemas.openxmlformats.org/drawingml/2006/table">
            <a:tbl>
              <a:tblPr firstRow="1" firstCol="1" lastRow="1" lastCol="1" bandRow="1" bandCol="1">
                <a:tableStyleId>{5940675A-B579-460E-94D1-54222C63F5DA}</a:tableStyleId>
              </a:tblPr>
              <a:tblGrid>
                <a:gridCol w="3465649">
                  <a:extLst>
                    <a:ext uri="{9D8B030D-6E8A-4147-A177-3AD203B41FA5}">
                      <a16:colId xmlns:a16="http://schemas.microsoft.com/office/drawing/2014/main" val="2686974920"/>
                    </a:ext>
                  </a:extLst>
                </a:gridCol>
                <a:gridCol w="7430951">
                  <a:extLst>
                    <a:ext uri="{9D8B030D-6E8A-4147-A177-3AD203B41FA5}">
                      <a16:colId xmlns:a16="http://schemas.microsoft.com/office/drawing/2014/main" val="166464926"/>
                    </a:ext>
                  </a:extLst>
                </a:gridCol>
              </a:tblGrid>
              <a:tr h="1010678">
                <a:tc>
                  <a:txBody>
                    <a:bodyPr/>
                    <a:lstStyle/>
                    <a:p>
                      <a:pPr indent="180340" algn="ctr">
                        <a:lnSpc>
                          <a:spcPct val="107000"/>
                        </a:lnSpc>
                        <a:spcAft>
                          <a:spcPts val="0"/>
                        </a:spcAft>
                      </a:pP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ctr">
                        <a:lnSpc>
                          <a:spcPct val="107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BLDS</a:t>
                      </a:r>
                      <a:r>
                        <a:rPr lang="en-US" sz="2400" b="1" baseline="0">
                          <a:effectLst/>
                          <a:latin typeface="Times New Roman" panose="02020603050405020304" pitchFamily="18" charset="0"/>
                          <a:ea typeface="Times New Roman" panose="02020603050405020304" pitchFamily="18" charset="0"/>
                          <a:cs typeface="Times New Roman" panose="02020603050405020304" pitchFamily="18" charset="0"/>
                        </a:rPr>
                        <a:t> 2005</a:t>
                      </a:r>
                      <a:endParaRPr lang="vi-V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7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ctr">
                        <a:lnSpc>
                          <a:spcPct val="107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BLDS 2015</a:t>
                      </a:r>
                      <a:endParaRPr lang="vi-VN"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944982"/>
                  </a:ext>
                </a:extLst>
              </a:tr>
              <a:tr h="3537374">
                <a:tc>
                  <a:txBody>
                    <a:bodyPr/>
                    <a:lstStyle/>
                    <a:p>
                      <a:pPr indent="180340" algn="just">
                        <a:lnSpc>
                          <a:spcPct val="107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Chiếm</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quyền</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quyền</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nang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180340" algn="just">
                        <a:lnSpc>
                          <a:spcPct val="107000"/>
                        </a:lnSpc>
                        <a:spcAft>
                          <a:spcPts val="0"/>
                        </a:spcAft>
                      </a:pP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Xác</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quyền</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chiếm</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pháp</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luật</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ý chí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nl-NL" sz="2400" b="0" kern="1200" dirty="0">
                          <a:solidFill>
                            <a:schemeClr val="tx1"/>
                          </a:solidFill>
                          <a:effectLst/>
                          <a:latin typeface="Times New Roman" panose="02020603050405020304" pitchFamily="18" charset="0"/>
                          <a:ea typeface="+mn-ea"/>
                          <a:cs typeface="Times New Roman" panose="02020603050405020304" pitchFamily="18" charset="0"/>
                        </a:rPr>
                        <a:t>Chiếm</a:t>
                      </a:r>
                      <a:r>
                        <a:rPr lang="nl-NL" sz="2400" b="0" kern="1200" baseline="0" dirty="0">
                          <a:solidFill>
                            <a:schemeClr val="tx1"/>
                          </a:solidFill>
                          <a:effectLst/>
                          <a:latin typeface="Times New Roman" panose="02020603050405020304" pitchFamily="18" charset="0"/>
                          <a:ea typeface="+mn-ea"/>
                          <a:cs typeface="Times New Roman" panose="02020603050405020304" pitchFamily="18" charset="0"/>
                        </a:rPr>
                        <a:t> hữu là một tình trạng thực tế – quan hệ thực tế giữa ngươì chiếm hữu và tài sản.</a:t>
                      </a:r>
                    </a:p>
                    <a:p>
                      <a:pPr algn="just"/>
                      <a:r>
                        <a:rPr lang="nl-NL" sz="2400" b="0" kern="1200" baseline="0" dirty="0">
                          <a:solidFill>
                            <a:schemeClr val="tx1"/>
                          </a:solidFill>
                          <a:effectLst/>
                          <a:latin typeface="Times New Roman" panose="02020603050405020304" pitchFamily="18" charset="0"/>
                          <a:ea typeface="+mn-ea"/>
                          <a:cs typeface="Times New Roman" panose="02020603050405020304" pitchFamily="18" charset="0"/>
                        </a:rPr>
                        <a:t>- Tôn trọng tình trạng thực tế về nắm giữ, chi phối tài sản. </a:t>
                      </a:r>
                      <a:r>
                        <a:rPr lang="nl-NL" sz="2400" kern="1200" dirty="0">
                          <a:solidFill>
                            <a:schemeClr val="tx1"/>
                          </a:solidFill>
                          <a:effectLst/>
                          <a:latin typeface="Times New Roman" panose="02020603050405020304" pitchFamily="18" charset="0"/>
                          <a:ea typeface="+mn-ea"/>
                          <a:cs typeface="Times New Roman" panose="02020603050405020304" pitchFamily="18" charset="0"/>
                        </a:rPr>
                        <a:t>Người chiếm hữu được suy đoán là ngay tình, người</a:t>
                      </a:r>
                      <a:r>
                        <a:rPr lang="nl-NL" sz="2400" kern="1200" baseline="0" dirty="0">
                          <a:solidFill>
                            <a:schemeClr val="tx1"/>
                          </a:solidFill>
                          <a:effectLst/>
                          <a:latin typeface="Times New Roman" panose="02020603050405020304" pitchFamily="18" charset="0"/>
                          <a:ea typeface="+mn-ea"/>
                          <a:cs typeface="Times New Roman" panose="02020603050405020304" pitchFamily="18" charset="0"/>
                        </a:rPr>
                        <a:t> có quyền đối với tài sản. N</a:t>
                      </a:r>
                      <a:r>
                        <a:rPr lang="nl-NL" sz="2400" kern="1200" dirty="0">
                          <a:solidFill>
                            <a:schemeClr val="tx1"/>
                          </a:solidFill>
                          <a:effectLst/>
                          <a:latin typeface="Times New Roman" panose="02020603050405020304" pitchFamily="18" charset="0"/>
                          <a:ea typeface="+mn-ea"/>
                          <a:cs typeface="Times New Roman" panose="02020603050405020304" pitchFamily="18" charset="0"/>
                        </a:rPr>
                        <a:t>gười nào cho rằng người chiếm hữu không ngay tình, không</a:t>
                      </a:r>
                      <a:r>
                        <a:rPr lang="nl-NL" sz="2400" kern="1200" baseline="0" dirty="0">
                          <a:solidFill>
                            <a:schemeClr val="tx1"/>
                          </a:solidFill>
                          <a:effectLst/>
                          <a:latin typeface="Times New Roman" panose="02020603050405020304" pitchFamily="18" charset="0"/>
                          <a:ea typeface="+mn-ea"/>
                          <a:cs typeface="Times New Roman" panose="02020603050405020304" pitchFamily="18" charset="0"/>
                        </a:rPr>
                        <a:t> có quyền</a:t>
                      </a:r>
                      <a:r>
                        <a:rPr lang="nl-NL" sz="2400" kern="1200" dirty="0">
                          <a:solidFill>
                            <a:schemeClr val="tx1"/>
                          </a:solidFill>
                          <a:effectLst/>
                          <a:latin typeface="Times New Roman" panose="02020603050405020304" pitchFamily="18" charset="0"/>
                          <a:ea typeface="+mn-ea"/>
                          <a:cs typeface="Times New Roman" panose="02020603050405020304" pitchFamily="18" charset="0"/>
                        </a:rPr>
                        <a:t> thì phải chứng minh. </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9610733"/>
                  </a:ext>
                </a:extLst>
              </a:tr>
            </a:tbl>
          </a:graphicData>
        </a:graphic>
      </p:graphicFrame>
      <p:sp>
        <p:nvSpPr>
          <p:cNvPr id="5" name="Title 1" title="Title and Content Layout with Chart"/>
          <p:cNvSpPr txBox="1">
            <a:spLocks/>
          </p:cNvSpPr>
          <p:nvPr/>
        </p:nvSpPr>
        <p:spPr>
          <a:xfrm>
            <a:off x="832775" y="342518"/>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Chiếm</a:t>
            </a:r>
            <a:r>
              <a:rPr lang="en-US" sz="2800" dirty="0">
                <a:latin typeface="Algerian" panose="04020705040A02060702" pitchFamily="82" charset="0"/>
              </a:rPr>
              <a:t> </a:t>
            </a:r>
            <a:r>
              <a:rPr lang="en-US" sz="2800" dirty="0" err="1">
                <a:latin typeface="Algerian" panose="04020705040A02060702" pitchFamily="82" charset="0"/>
              </a:rPr>
              <a:t>hữu</a:t>
            </a:r>
            <a:r>
              <a:rPr lang="en-US" sz="2800" dirty="0">
                <a:latin typeface="Algerian" panose="04020705040A02060702" pitchFamily="82" charset="0"/>
              </a:rPr>
              <a:t> (đ.179 – đ.185)</a:t>
            </a:r>
          </a:p>
        </p:txBody>
      </p:sp>
      <p:sp>
        <p:nvSpPr>
          <p:cNvPr id="7" name="Content Placeholder 5"/>
          <p:cNvSpPr txBox="1">
            <a:spLocks/>
          </p:cNvSpPr>
          <p:nvPr/>
        </p:nvSpPr>
        <p:spPr>
          <a:xfrm>
            <a:off x="4676896"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534047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1851" y="1425786"/>
            <a:ext cx="10763795" cy="3945504"/>
          </a:xfrm>
          <a:prstGeom prst="rect">
            <a:avLst/>
          </a:prstGeom>
        </p:spPr>
        <p:txBody>
          <a:bodyPr wrap="square">
            <a:spAutoFit/>
          </a:bodyPr>
          <a:lstStyle/>
          <a:p>
            <a:pPr indent="457200" algn="just">
              <a:lnSpc>
                <a:spcPct val="107000"/>
              </a:lnSpc>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thức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sự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khác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biệt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thức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thực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Toàn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ở BLDS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2005.</a:t>
            </a:r>
          </a:p>
          <a:p>
            <a:pPr indent="968375" algn="just">
              <a:lnSpc>
                <a:spcPct val="107000"/>
              </a:lnSpc>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cá nhân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pháp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nhân;</a:t>
            </a:r>
          </a:p>
          <a:p>
            <a:pPr indent="968375" algn="just">
              <a:lnSpc>
                <a:spcPct val="107000"/>
              </a:lnSpc>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Bô</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viên gia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p>
          <a:p>
            <a:pPr indent="968375" algn="just">
              <a:lnSpc>
                <a:spcPct val="107000"/>
              </a:lnSpc>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bạch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công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thực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p>
          <a:p>
            <a:pPr indent="511175" algn="just">
              <a:lnSpc>
                <a:spcPct val="107000"/>
              </a:lnSpc>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Bình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Nhà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nước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khác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xác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lập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quyền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chiếm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hữu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lợi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pháp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luật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title="Title and Content Layout with Chart"/>
          <p:cNvSpPr txBox="1">
            <a:spLocks/>
          </p:cNvSpPr>
          <p:nvPr/>
        </p:nvSpPr>
        <p:spPr>
          <a:xfrm>
            <a:off x="1014548" y="371654"/>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Quyền </a:t>
            </a:r>
            <a:r>
              <a:rPr lang="en-US" sz="2800" dirty="0" err="1">
                <a:latin typeface="Algerian" panose="04020705040A02060702" pitchFamily="82" charset="0"/>
              </a:rPr>
              <a:t>sở</a:t>
            </a:r>
            <a:r>
              <a:rPr lang="en-US" sz="2800" dirty="0">
                <a:latin typeface="Algerian" panose="04020705040A02060702" pitchFamily="82" charset="0"/>
              </a:rPr>
              <a:t> </a:t>
            </a:r>
            <a:r>
              <a:rPr lang="en-US" sz="2800" dirty="0" err="1">
                <a:latin typeface="Algerian" panose="04020705040A02060702" pitchFamily="82" charset="0"/>
              </a:rPr>
              <a:t>hữu</a:t>
            </a:r>
            <a:r>
              <a:rPr lang="en-US" sz="2800" dirty="0">
                <a:latin typeface="Algerian" panose="04020705040A02060702" pitchFamily="82" charset="0"/>
              </a:rPr>
              <a:t> (đ.186-đ.244)</a:t>
            </a:r>
          </a:p>
        </p:txBody>
      </p:sp>
      <p:sp>
        <p:nvSpPr>
          <p:cNvPr id="7" name="Content Placeholder 5"/>
          <p:cNvSpPr txBox="1">
            <a:spLocks/>
          </p:cNvSpPr>
          <p:nvPr/>
        </p:nvSpPr>
        <p:spPr>
          <a:xfrm>
            <a:off x="4581101" y="6474796"/>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1457958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6106" y="1672490"/>
            <a:ext cx="10860133" cy="4642489"/>
          </a:xfrm>
          <a:prstGeom prst="rect">
            <a:avLst/>
          </a:prstGeom>
        </p:spPr>
        <p:txBody>
          <a:bodyPr wrap="square">
            <a:spAutoFit/>
          </a:bodyPr>
          <a:lstStyle/>
          <a:p>
            <a:pPr marL="457200" indent="-457200" algn="just">
              <a:spcBef>
                <a:spcPts val="1200"/>
              </a:spcBef>
              <a:spcAft>
                <a:spcPts val="0"/>
              </a:spcAft>
              <a:buFont typeface="+mj-lt"/>
              <a:buAutoNum type="arabicPeriod"/>
            </a:pPr>
            <a:r>
              <a:rPr lang="nl-NL" sz="2400" dirty="0">
                <a:latin typeface="Times New Roman" panose="02020603050405020304" pitchFamily="18" charset="0"/>
                <a:cs typeface="Times New Roman" panose="02020603050405020304" pitchFamily="18" charset="0"/>
              </a:rPr>
              <a:t>Quy định theo tinh thần của địa dịch – Quan hệ giữa hai bất động sản =</a:t>
            </a:r>
            <a:r>
              <a:rPr lang="nl-NL" sz="2400" dirty="0">
                <a:latin typeface="Times New Roman" panose="02020603050405020304" pitchFamily="18" charset="0"/>
                <a:cs typeface="Times New Roman" panose="02020603050405020304" pitchFamily="18" charset="0"/>
                <a:sym typeface="Wingdings" panose="05000000000000000000" pitchFamily="2" charset="2"/>
              </a:rPr>
              <a:t></a:t>
            </a:r>
            <a:r>
              <a:rPr lang="nl-NL" sz="2400" dirty="0">
                <a:latin typeface="Times New Roman" panose="02020603050405020304" pitchFamily="18" charset="0"/>
                <a:cs typeface="Times New Roman" panose="02020603050405020304" pitchFamily="18" charset="0"/>
              </a:rPr>
              <a:t>  Quyền còn tồn tại chừng nào các bất động sản liên quan còn tồn tại + nhu cầu hưởng quyền:  Không phụ thuộc vào việc bất động sản hưởng quyền và bất động sản chịu hưởng quyền đã được chuyển giao cho chủ thể khác;</a:t>
            </a:r>
          </a:p>
          <a:p>
            <a:pPr marL="457200" indent="-457200">
              <a:spcBef>
                <a:spcPts val="1200"/>
              </a:spcBef>
              <a:buFont typeface="+mj-lt"/>
              <a:buAutoNum type="arabicPeriod"/>
            </a:pPr>
            <a:r>
              <a:rPr lang="nl-NL" sz="2400" dirty="0">
                <a:latin typeface="Times New Roman" panose="02020603050405020304" pitchFamily="18" charset="0"/>
                <a:cs typeface="Times New Roman" panose="02020603050405020304" pitchFamily="18" charset="0"/>
              </a:rPr>
              <a:t>Được xác lập do địa thế tự nhiên, theo quy định của luật, thoả thuận hoặc di chúc;</a:t>
            </a:r>
            <a:endParaRPr lang="en-US" sz="2400" dirty="0">
              <a:latin typeface="Times New Roman" panose="02020603050405020304" pitchFamily="18" charset="0"/>
              <a:cs typeface="Times New Roman" panose="02020603050405020304" pitchFamily="18" charset="0"/>
            </a:endParaRPr>
          </a:p>
          <a:p>
            <a:pPr marL="457200" indent="-457200">
              <a:spcBef>
                <a:spcPts val="1200"/>
              </a:spcBef>
              <a:buFont typeface="+mj-lt"/>
              <a:buAutoNum type="arabicPeriod"/>
            </a:pPr>
            <a:r>
              <a:rPr lang="nl-NL" sz="2400" dirty="0">
                <a:latin typeface="Times New Roman" panose="02020603050405020304" pitchFamily="18" charset="0"/>
                <a:cs typeface="Times New Roman" panose="02020603050405020304" pitchFamily="18" charset="0"/>
              </a:rPr>
              <a:t>Có hiệu lực đối với mọi chủ thể và được chuyển giao khi bất động sản được chuyển giao, trừ trường hợp luật liên quan có quy định khác;</a:t>
            </a:r>
          </a:p>
          <a:p>
            <a:pPr marL="457200" indent="-457200">
              <a:spcBef>
                <a:spcPts val="1200"/>
              </a:spcBef>
              <a:buFont typeface="+mj-lt"/>
              <a:buAutoNum type="arabicPeriod"/>
            </a:pPr>
            <a:r>
              <a:rPr lang="nl-NL" sz="2400" dirty="0">
                <a:latin typeface="Times New Roman" panose="02020603050405020304" pitchFamily="18" charset="0"/>
                <a:cs typeface="Times New Roman" panose="02020603050405020304" pitchFamily="18" charset="0"/>
                <a:sym typeface="Wingdings" panose="05000000000000000000" pitchFamily="2" charset="2"/>
              </a:rPr>
              <a:t>Nguyên tắc thực hiện quyền: không có thỏa thuận = Nhu cầu hợp lý, không lạm dụng quyền đối với BĐS chịu hưởng quyền, không thực hiện hành vi làm cho việc thực hiện quyền đối với BĐS hưởng quyền khó khăn hơn.</a:t>
            </a:r>
            <a:endParaRPr lang="nl-NL" sz="2400" dirty="0">
              <a:latin typeface="Times New Roman" panose="02020603050405020304" pitchFamily="18" charset="0"/>
              <a:cs typeface="Times New Roman" panose="02020603050405020304" pitchFamily="18" charset="0"/>
            </a:endParaRPr>
          </a:p>
          <a:p>
            <a:pPr marL="342900" indent="-342900" algn="just">
              <a:lnSpc>
                <a:spcPct val="107000"/>
              </a:lnSpc>
              <a:spcAft>
                <a:spcPts val="0"/>
              </a:spcAft>
              <a:buFontTx/>
              <a:buChar char="-"/>
            </a:pP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title="Title and Content Layout with Chart"/>
          <p:cNvSpPr txBox="1">
            <a:spLocks/>
          </p:cNvSpPr>
          <p:nvPr/>
        </p:nvSpPr>
        <p:spPr>
          <a:xfrm>
            <a:off x="1209206" y="465903"/>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Quyền </a:t>
            </a:r>
            <a:r>
              <a:rPr lang="en-US" sz="2800" dirty="0" err="1">
                <a:latin typeface="Algerian" panose="04020705040A02060702" pitchFamily="82" charset="0"/>
              </a:rPr>
              <a:t>đối</a:t>
            </a:r>
            <a:r>
              <a:rPr lang="en-US" sz="2800" dirty="0">
                <a:latin typeface="Algerian" panose="04020705040A02060702" pitchFamily="82" charset="0"/>
              </a:rPr>
              <a:t> </a:t>
            </a:r>
            <a:r>
              <a:rPr lang="en-US" sz="2800" dirty="0" err="1">
                <a:latin typeface="Algerian" panose="04020705040A02060702" pitchFamily="82" charset="0"/>
              </a:rPr>
              <a:t>với</a:t>
            </a:r>
            <a:r>
              <a:rPr lang="en-US" sz="2800" dirty="0">
                <a:latin typeface="Algerian" panose="04020705040A02060702" pitchFamily="82" charset="0"/>
              </a:rPr>
              <a:t> </a:t>
            </a:r>
            <a:r>
              <a:rPr lang="en-US" sz="2800" dirty="0" err="1">
                <a:latin typeface="Algerian" panose="04020705040A02060702" pitchFamily="82" charset="0"/>
              </a:rPr>
              <a:t>bất</a:t>
            </a:r>
            <a:r>
              <a:rPr lang="en-US" sz="2800" dirty="0">
                <a:latin typeface="Algerian" panose="04020705040A02060702" pitchFamily="82" charset="0"/>
              </a:rPr>
              <a:t> </a:t>
            </a:r>
            <a:r>
              <a:rPr lang="en-US" sz="2800" dirty="0" err="1">
                <a:latin typeface="Algerian" panose="04020705040A02060702" pitchFamily="82" charset="0"/>
              </a:rPr>
              <a:t>động</a:t>
            </a:r>
            <a:r>
              <a:rPr lang="en-US" sz="2800" dirty="0">
                <a:latin typeface="Algerian" panose="04020705040A02060702" pitchFamily="82" charset="0"/>
              </a:rPr>
              <a:t> </a:t>
            </a:r>
            <a:r>
              <a:rPr lang="en-US" sz="2800" dirty="0" err="1">
                <a:latin typeface="Algerian" panose="04020705040A02060702" pitchFamily="82" charset="0"/>
              </a:rPr>
              <a:t>sản</a:t>
            </a:r>
            <a:r>
              <a:rPr lang="en-US" sz="2800" dirty="0">
                <a:latin typeface="Algerian" panose="04020705040A02060702" pitchFamily="82" charset="0"/>
              </a:rPr>
              <a:t> </a:t>
            </a:r>
            <a:r>
              <a:rPr lang="en-US" sz="2800" dirty="0" err="1">
                <a:latin typeface="Algerian" panose="04020705040A02060702" pitchFamily="82" charset="0"/>
              </a:rPr>
              <a:t>liền</a:t>
            </a:r>
            <a:r>
              <a:rPr lang="en-US" sz="2800" dirty="0">
                <a:latin typeface="Algerian" panose="04020705040A02060702" pitchFamily="82" charset="0"/>
              </a:rPr>
              <a:t> </a:t>
            </a:r>
            <a:r>
              <a:rPr lang="en-US" sz="2800" dirty="0" err="1">
                <a:latin typeface="Algerian" panose="04020705040A02060702" pitchFamily="82" charset="0"/>
              </a:rPr>
              <a:t>kề</a:t>
            </a:r>
            <a:r>
              <a:rPr lang="en-US" sz="2800" dirty="0">
                <a:latin typeface="Algerian" panose="04020705040A02060702" pitchFamily="82" charset="0"/>
              </a:rPr>
              <a:t> (đ.245 - đ.256)</a:t>
            </a:r>
          </a:p>
        </p:txBody>
      </p:sp>
      <p:sp>
        <p:nvSpPr>
          <p:cNvPr id="7"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1103743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474" y="1171694"/>
            <a:ext cx="11103428" cy="4770537"/>
          </a:xfrm>
          <a:prstGeom prst="rect">
            <a:avLst/>
          </a:prstGeom>
        </p:spPr>
        <p:txBody>
          <a:bodyPr wrap="square">
            <a:spAutoFit/>
          </a:bodyPr>
          <a:lstStyle/>
          <a:p>
            <a:pPr marL="457200" indent="-457200" algn="just">
              <a:spcBef>
                <a:spcPts val="1200"/>
              </a:spcBef>
              <a:buFontTx/>
              <a:buAutoNum type="arabicPeriod"/>
            </a:pPr>
            <a:r>
              <a:rPr lang="nl-NL" sz="2400" dirty="0">
                <a:latin typeface="Cambria" panose="02040503050406030204" pitchFamily="18" charset="0"/>
              </a:rPr>
              <a:t>Quyền của chủ thể được khai thác công dụng và hưởng hoa lợi, lợi tức đối với tài sản thuộc quyền sở hữu của chủ thể khác trong một thời hạn nhất định </a:t>
            </a:r>
            <a:r>
              <a:rPr lang="nl-NL" sz="2400" dirty="0">
                <a:latin typeface="Cambria" panose="02040503050406030204" pitchFamily="18" charset="0"/>
                <a:cs typeface="Times New Roman" panose="02020603050405020304" pitchFamily="18" charset="0"/>
              </a:rPr>
              <a:t>(hết đời người hưởng dụng đầu tiên, 30 năm đối với pháp nhân hưởng dụng đầu tiên);</a:t>
            </a:r>
          </a:p>
          <a:p>
            <a:pPr marL="457200" indent="-457200" algn="just">
              <a:spcBef>
                <a:spcPts val="1200"/>
              </a:spcBef>
              <a:buAutoNum type="arabicPeriod"/>
            </a:pPr>
            <a:r>
              <a:rPr lang="en-US" sz="2400" dirty="0">
                <a:latin typeface="Cambria" panose="02040503050406030204" pitchFamily="18" charset="0"/>
                <a:cs typeface="Times New Roman" panose="02020603050405020304" pitchFamily="18" charset="0"/>
              </a:rPr>
              <a:t>Đ</a:t>
            </a:r>
            <a:r>
              <a:rPr lang="nl-NL" sz="2400" dirty="0">
                <a:latin typeface="Cambria" panose="02040503050406030204" pitchFamily="18" charset="0"/>
                <a:cs typeface="Times New Roman" panose="02020603050405020304" pitchFamily="18" charset="0"/>
              </a:rPr>
              <a:t>ược xác lập theo quy định của luật, theo thoả thuận hoặc </a:t>
            </a:r>
            <a:r>
              <a:rPr lang="en-US" sz="2400" dirty="0" err="1">
                <a:latin typeface="Cambria" panose="02040503050406030204" pitchFamily="18" charset="0"/>
                <a:cs typeface="Times New Roman" panose="02020603050405020304" pitchFamily="18" charset="0"/>
              </a:rPr>
              <a:t>theo</a:t>
            </a:r>
            <a:r>
              <a:rPr lang="en-US" sz="2400" dirty="0">
                <a:latin typeface="Cambria" panose="02040503050406030204" pitchFamily="18" charset="0"/>
                <a:cs typeface="Times New Roman" panose="02020603050405020304" pitchFamily="18" charset="0"/>
              </a:rPr>
              <a:t> di </a:t>
            </a:r>
            <a:r>
              <a:rPr lang="en-US" sz="2400" dirty="0" err="1">
                <a:latin typeface="Cambria" panose="02040503050406030204" pitchFamily="18" charset="0"/>
                <a:cs typeface="Times New Roman" panose="02020603050405020304" pitchFamily="18" charset="0"/>
              </a:rPr>
              <a:t>chúc</a:t>
            </a:r>
            <a:r>
              <a:rPr lang="en-US" sz="2400" dirty="0">
                <a:latin typeface="Cambria" panose="02040503050406030204" pitchFamily="18" charset="0"/>
                <a:cs typeface="Times New Roman" panose="02020603050405020304" pitchFamily="18" charset="0"/>
              </a:rPr>
              <a:t>; </a:t>
            </a:r>
          </a:p>
          <a:p>
            <a:pPr marL="457200" indent="-457200" algn="just">
              <a:spcBef>
                <a:spcPts val="1200"/>
              </a:spcBef>
              <a:buAutoNum type="arabicPeriod"/>
            </a:pPr>
            <a:r>
              <a:rPr lang="nl-NL" sz="2400" dirty="0">
                <a:latin typeface="Cambria" panose="02040503050406030204" pitchFamily="18" charset="0"/>
                <a:cs typeface="Times New Roman" panose="02020603050405020304" pitchFamily="18" charset="0"/>
              </a:rPr>
              <a:t>Được xác lập từ thời điểm nhận chuyển giao tài sản, trừ trường hợp có thỏa thuận khác hoặc luật liên quan có quy định khác; </a:t>
            </a:r>
          </a:p>
          <a:p>
            <a:pPr marL="457200" indent="-457200" algn="just">
              <a:spcBef>
                <a:spcPts val="1200"/>
              </a:spcBef>
              <a:buAutoNum type="arabicPeriod"/>
            </a:pPr>
            <a:r>
              <a:rPr lang="nl-NL" sz="2400" dirty="0">
                <a:latin typeface="Cambria" panose="02040503050406030204" pitchFamily="18" charset="0"/>
                <a:cs typeface="Times New Roman" panose="02020603050405020304" pitchFamily="18" charset="0"/>
              </a:rPr>
              <a:t>Có hiệu lực đối với mọi cá nhân, pháp nhân, trừ trường hợp luật liên quan có quy định khác;</a:t>
            </a:r>
          </a:p>
          <a:p>
            <a:pPr marL="457200" indent="-457200" algn="just">
              <a:spcBef>
                <a:spcPts val="1200"/>
              </a:spcBef>
              <a:buAutoNum type="arabicPeriod"/>
            </a:pPr>
            <a:r>
              <a:rPr lang="en-US" sz="2400" dirty="0">
                <a:latin typeface="Cambria" panose="02040503050406030204" pitchFamily="18" charset="0"/>
                <a:cs typeface="Times New Roman" panose="02020603050405020304" pitchFamily="18" charset="0"/>
              </a:rPr>
              <a:t>N</a:t>
            </a:r>
            <a:r>
              <a:rPr lang="nl-NL" sz="2400" dirty="0">
                <a:latin typeface="Cambria" panose="02040503050406030204" pitchFamily="18" charset="0"/>
                <a:cs typeface="Times New Roman" panose="02020603050405020304" pitchFamily="18" charset="0"/>
              </a:rPr>
              <a:t>gười hưởng dụng tự mình hoặc cho phép người khác khai thác, sử dụng, thu hoa lợi, lợi tức từ đối tượng của quyền hưởng dụng</a:t>
            </a:r>
            <a:r>
              <a:rPr lang="en-US" sz="2400" dirty="0">
                <a:latin typeface="Cambria" panose="02040503050406030204" pitchFamily="18" charset="0"/>
                <a:cs typeface="Times New Roman" panose="02020603050405020304" pitchFamily="18" charset="0"/>
              </a:rPr>
              <a:t>; </a:t>
            </a:r>
            <a:r>
              <a:rPr lang="nl-NL" sz="2400" dirty="0">
                <a:latin typeface="Cambria" panose="02040503050406030204" pitchFamily="18" charset="0"/>
                <a:cs typeface="Times New Roman" panose="02020603050405020304" pitchFamily="18" charset="0"/>
              </a:rPr>
              <a:t>cho thuê quyền hưởng dụng đối với tài sản </a:t>
            </a:r>
            <a:r>
              <a:rPr lang="nl-NL" sz="2400" b="1" dirty="0">
                <a:latin typeface="Cambria" panose="02040503050406030204" pitchFamily="18" charset="0"/>
                <a:cs typeface="Times New Roman" panose="02020603050405020304" pitchFamily="18" charset="0"/>
              </a:rPr>
              <a:t>????</a:t>
            </a:r>
            <a:endParaRPr lang="vi-VN" sz="2400" b="1"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Title 1" title="Title and Content Layout with Chart"/>
          <p:cNvSpPr txBox="1">
            <a:spLocks/>
          </p:cNvSpPr>
          <p:nvPr/>
        </p:nvSpPr>
        <p:spPr>
          <a:xfrm>
            <a:off x="1131355" y="226134"/>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Quyền </a:t>
            </a:r>
            <a:r>
              <a:rPr lang="en-US" sz="2800" dirty="0" err="1">
                <a:latin typeface="Algerian" panose="04020705040A02060702" pitchFamily="82" charset="0"/>
              </a:rPr>
              <a:t>hưởng</a:t>
            </a:r>
            <a:r>
              <a:rPr lang="en-US" sz="2800" dirty="0">
                <a:latin typeface="Algerian" panose="04020705040A02060702" pitchFamily="82" charset="0"/>
              </a:rPr>
              <a:t> </a:t>
            </a:r>
            <a:r>
              <a:rPr lang="en-US" sz="2800" dirty="0" err="1">
                <a:latin typeface="Algerian" panose="04020705040A02060702" pitchFamily="82" charset="0"/>
              </a:rPr>
              <a:t>dụng</a:t>
            </a:r>
            <a:r>
              <a:rPr lang="en-US" sz="2800" dirty="0">
                <a:latin typeface="Algerian" panose="04020705040A02060702" pitchFamily="82" charset="0"/>
              </a:rPr>
              <a:t> (đ.257 – đ.266)</a:t>
            </a:r>
          </a:p>
        </p:txBody>
      </p:sp>
      <p:sp>
        <p:nvSpPr>
          <p:cNvPr id="7"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1358213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616" y="1277308"/>
            <a:ext cx="10327936" cy="5139869"/>
          </a:xfrm>
          <a:prstGeom prst="rect">
            <a:avLst/>
          </a:prstGeom>
        </p:spPr>
        <p:txBody>
          <a:bodyPr wrap="square">
            <a:spAutoFit/>
          </a:bodyPr>
          <a:lstStyle/>
          <a:p>
            <a:pPr marL="457200" indent="-457200" algn="just">
              <a:spcBef>
                <a:spcPts val="1200"/>
              </a:spcBef>
              <a:buFont typeface="+mj-lt"/>
              <a:buAutoNum type="arabicPeriod"/>
            </a:pPr>
            <a:r>
              <a:rPr lang="nl-NL" sz="2400" dirty="0">
                <a:latin typeface="Times New Roman" panose="02020603050405020304" pitchFamily="18" charset="0"/>
                <a:cs typeface="Times New Roman" panose="02020603050405020304" pitchFamily="18" charset="0"/>
              </a:rPr>
              <a:t> Q</a:t>
            </a:r>
            <a:r>
              <a:rPr lang="en-US" sz="2400" dirty="0" err="1">
                <a:latin typeface="Times New Roman" panose="02020603050405020304" pitchFamily="18" charset="0"/>
                <a:cs typeface="Times New Roman" panose="02020603050405020304" pitchFamily="18" charset="0"/>
              </a:rPr>
              <a:t>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nước,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nước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marL="457200" indent="-457200" algn="just">
              <a:spcBef>
                <a:spcPts val="1200"/>
              </a:spcBef>
              <a:buFont typeface="+mj-lt"/>
              <a:buAutoNum type="arabicPeriod"/>
            </a:pPr>
            <a:r>
              <a:rPr lang="en-US" sz="2400" dirty="0">
                <a:latin typeface="Times New Roman" panose="02020603050405020304" pitchFamily="18" charset="0"/>
                <a:cs typeface="Times New Roman" panose="02020603050405020304" pitchFamily="18" charset="0"/>
              </a:rPr>
              <a:t>Đ</a:t>
            </a:r>
            <a:r>
              <a:rPr lang="nl-NL" sz="2400" dirty="0">
                <a:latin typeface="Times New Roman" panose="02020603050405020304" pitchFamily="18" charset="0"/>
                <a:cs typeface="Times New Roman" panose="02020603050405020304" pitchFamily="18" charset="0"/>
              </a:rPr>
              <a:t>ược xác lập theo quy định của luật, theo thoả thuận hoặc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chúc</a:t>
            </a:r>
            <a:r>
              <a:rPr lang="en-US" sz="2400" dirty="0">
                <a:latin typeface="Times New Roman" panose="02020603050405020304" pitchFamily="18" charset="0"/>
                <a:cs typeface="Times New Roman" panose="02020603050405020304" pitchFamily="18" charset="0"/>
              </a:rPr>
              <a:t>; </a:t>
            </a:r>
          </a:p>
          <a:p>
            <a:pPr marL="457200" indent="-457200" algn="just">
              <a:spcBef>
                <a:spcPts val="1200"/>
              </a:spcBef>
              <a:buFont typeface="+mj-lt"/>
              <a:buAutoNum type="arabicPeriod"/>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trường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luật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a:p>
            <a:pPr marL="457200" indent="-457200" algn="just">
              <a:spcBef>
                <a:spcPts val="1200"/>
              </a:spcBef>
              <a:buFont typeface="+mj-lt"/>
              <a:buAutoNum type="arabicPeriod"/>
            </a:pPr>
            <a:r>
              <a:rPr lang="nl-NL" sz="2400" dirty="0">
                <a:latin typeface="Times New Roman" panose="02020603050405020304" pitchFamily="18" charset="0"/>
                <a:cs typeface="Times New Roman" panose="02020603050405020304" pitchFamily="18" charset="0"/>
              </a:rPr>
              <a:t>Có hiệu lực đối với mọi cá nhân, pháp nhân, trừ trường hợp luật liên quan có quy định khác; </a:t>
            </a:r>
          </a:p>
          <a:p>
            <a:pPr marL="457200" indent="-457200" algn="just">
              <a:spcBef>
                <a:spcPts val="1200"/>
              </a:spcBef>
              <a:buFont typeface="+mj-lt"/>
              <a:buAutoNum type="arabicPeriod"/>
            </a:pPr>
            <a:r>
              <a:rPr lang="nl-NL" sz="2400" dirty="0">
                <a:latin typeface="Times New Roman" panose="02020603050405020304" pitchFamily="18" charset="0"/>
                <a:cs typeface="Times New Roman" panose="02020603050405020304" pitchFamily="18" charset="0"/>
              </a:rPr>
              <a:t>Thời hạn của quyền phụ thuộc vào thời hạn của quyền sử dụng đất. Trường hợp không xác định được thời hạn của quyền bề mặt thì mỗi bên có quyền chấm dứt quyền này bất cứ lúc nào nhưng phải thông báo bằng văn bản cho bên kia biết trước ít nhất là 06 tháng;</a:t>
            </a:r>
            <a:endParaRPr lang="en-US" sz="2400" dirty="0">
              <a:latin typeface="Times New Roman" panose="02020603050405020304" pitchFamily="18" charset="0"/>
              <a:cs typeface="Times New Roman" panose="02020603050405020304" pitchFamily="18" charset="0"/>
            </a:endParaRPr>
          </a:p>
          <a:p>
            <a:pPr marL="342900" indent="-342900" algn="just">
              <a:buFontTx/>
              <a:buChar char="-"/>
            </a:pP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title="Title and Content Layout with Chart"/>
          <p:cNvSpPr txBox="1">
            <a:spLocks/>
          </p:cNvSpPr>
          <p:nvPr/>
        </p:nvSpPr>
        <p:spPr>
          <a:xfrm>
            <a:off x="1103364" y="291295"/>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Quyền </a:t>
            </a:r>
            <a:r>
              <a:rPr lang="en-US" sz="2800" dirty="0" err="1">
                <a:latin typeface="Algerian" panose="04020705040A02060702" pitchFamily="82" charset="0"/>
              </a:rPr>
              <a:t>bề</a:t>
            </a:r>
            <a:r>
              <a:rPr lang="en-US" sz="2800" dirty="0">
                <a:latin typeface="Algerian" panose="04020705040A02060702" pitchFamily="82" charset="0"/>
              </a:rPr>
              <a:t> </a:t>
            </a:r>
            <a:r>
              <a:rPr lang="en-US" sz="2800" dirty="0" err="1">
                <a:latin typeface="Algerian" panose="04020705040A02060702" pitchFamily="82" charset="0"/>
              </a:rPr>
              <a:t>mặt</a:t>
            </a:r>
            <a:r>
              <a:rPr lang="en-US" sz="2800" dirty="0">
                <a:latin typeface="Algerian" panose="04020705040A02060702" pitchFamily="82" charset="0"/>
              </a:rPr>
              <a:t> (đ.267 – đ.273)</a:t>
            </a:r>
          </a:p>
        </p:txBody>
      </p:sp>
      <p:sp>
        <p:nvSpPr>
          <p:cNvPr id="7"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291210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893" y="1345720"/>
            <a:ext cx="10994427" cy="4331179"/>
          </a:xfrm>
        </p:spPr>
        <p:txBody>
          <a:bodyPr>
            <a:normAutofit/>
          </a:bodyPr>
          <a:lstStyle/>
          <a:p>
            <a:pPr marL="502920" indent="-457200" algn="just">
              <a:lnSpc>
                <a:spcPct val="110000"/>
              </a:lnSpc>
              <a:spcBef>
                <a:spcPts val="1600"/>
              </a:spcBef>
              <a:buAutoNum type="arabicPeriod"/>
            </a:pPr>
            <a:r>
              <a:rPr lang="en-US" sz="2500" dirty="0" err="1">
                <a:solidFill>
                  <a:schemeClr val="tx2">
                    <a:lumMod val="95000"/>
                    <a:lumOff val="5000"/>
                  </a:schemeClr>
                </a:solidFill>
              </a:rPr>
              <a:t>Xây</a:t>
            </a:r>
            <a:r>
              <a:rPr lang="en-US" sz="2500" dirty="0">
                <a:solidFill>
                  <a:schemeClr val="tx2">
                    <a:lumMod val="95000"/>
                    <a:lumOff val="5000"/>
                  </a:schemeClr>
                </a:solidFill>
              </a:rPr>
              <a:t> </a:t>
            </a:r>
            <a:r>
              <a:rPr lang="en-US" sz="2500" dirty="0" err="1">
                <a:solidFill>
                  <a:schemeClr val="tx2">
                    <a:lumMod val="95000"/>
                    <a:lumOff val="5000"/>
                  </a:schemeClr>
                </a:solidFill>
              </a:rPr>
              <a:t>dựng</a:t>
            </a:r>
            <a:r>
              <a:rPr lang="en-US" sz="2500" dirty="0">
                <a:solidFill>
                  <a:schemeClr val="tx2">
                    <a:lumMod val="95000"/>
                    <a:lumOff val="5000"/>
                  </a:schemeClr>
                </a:solidFill>
              </a:rPr>
              <a:t> BLDS là </a:t>
            </a:r>
            <a:r>
              <a:rPr lang="en-US" sz="2500" dirty="0" err="1">
                <a:solidFill>
                  <a:schemeClr val="tx2">
                    <a:lumMod val="95000"/>
                    <a:lumOff val="5000"/>
                  </a:schemeClr>
                </a:solidFill>
              </a:rPr>
              <a:t>luật</a:t>
            </a:r>
            <a:r>
              <a:rPr lang="en-US" sz="2500" dirty="0">
                <a:solidFill>
                  <a:schemeClr val="tx2">
                    <a:lumMod val="95000"/>
                    <a:lumOff val="5000"/>
                  </a:schemeClr>
                </a:solidFill>
              </a:rPr>
              <a:t> </a:t>
            </a:r>
            <a:r>
              <a:rPr lang="en-US" sz="2500" dirty="0" err="1">
                <a:solidFill>
                  <a:schemeClr val="tx2">
                    <a:lumMod val="95000"/>
                    <a:lumOff val="5000"/>
                  </a:schemeClr>
                </a:solidFill>
              </a:rPr>
              <a:t>chung</a:t>
            </a:r>
            <a:r>
              <a:rPr lang="en-US" sz="2500" dirty="0">
                <a:solidFill>
                  <a:schemeClr val="tx2">
                    <a:lumMod val="95000"/>
                    <a:lumOff val="5000"/>
                  </a:schemeClr>
                </a:solidFill>
              </a:rPr>
              <a:t>, </a:t>
            </a:r>
            <a:r>
              <a:rPr lang="en-US" sz="2500" dirty="0" err="1">
                <a:solidFill>
                  <a:schemeClr val="tx2">
                    <a:lumMod val="95000"/>
                    <a:lumOff val="5000"/>
                  </a:schemeClr>
                </a:solidFill>
              </a:rPr>
              <a:t>nền</a:t>
            </a:r>
            <a:r>
              <a:rPr lang="en-US" sz="2500" dirty="0">
                <a:solidFill>
                  <a:schemeClr val="tx2">
                    <a:lumMod val="95000"/>
                    <a:lumOff val="5000"/>
                  </a:schemeClr>
                </a:solidFill>
              </a:rPr>
              <a:t> </a:t>
            </a:r>
            <a:r>
              <a:rPr lang="en-US" sz="2500" dirty="0" err="1">
                <a:solidFill>
                  <a:schemeClr val="tx2">
                    <a:lumMod val="95000"/>
                    <a:lumOff val="5000"/>
                  </a:schemeClr>
                </a:solidFill>
              </a:rPr>
              <a:t>tảng</a:t>
            </a:r>
            <a:r>
              <a:rPr lang="en-US" sz="2500" dirty="0">
                <a:solidFill>
                  <a:schemeClr val="tx2">
                    <a:lumMod val="95000"/>
                    <a:lumOff val="5000"/>
                  </a:schemeClr>
                </a:solidFill>
              </a:rPr>
              <a:t> </a:t>
            </a:r>
            <a:r>
              <a:rPr lang="en-US" sz="2500" dirty="0" err="1">
                <a:solidFill>
                  <a:schemeClr val="tx2">
                    <a:lumMod val="95000"/>
                    <a:lumOff val="5000"/>
                  </a:schemeClr>
                </a:solidFill>
              </a:rPr>
              <a:t>pháp</a:t>
            </a:r>
            <a:r>
              <a:rPr lang="en-US" sz="2500" dirty="0">
                <a:solidFill>
                  <a:schemeClr val="tx2">
                    <a:lumMod val="95000"/>
                    <a:lumOff val="5000"/>
                  </a:schemeClr>
                </a:solidFill>
              </a:rPr>
              <a:t> </a:t>
            </a:r>
            <a:r>
              <a:rPr lang="en-US" sz="2500" dirty="0" err="1">
                <a:solidFill>
                  <a:schemeClr val="tx2">
                    <a:lumMod val="95000"/>
                    <a:lumOff val="5000"/>
                  </a:schemeClr>
                </a:solidFill>
              </a:rPr>
              <a:t>ly</a:t>
            </a:r>
            <a:r>
              <a:rPr lang="en-US" sz="2500" dirty="0">
                <a:solidFill>
                  <a:schemeClr val="tx2">
                    <a:lumMod val="95000"/>
                    <a:lumOff val="5000"/>
                  </a:schemeClr>
                </a:solidFill>
              </a:rPr>
              <a:t>́ </a:t>
            </a:r>
            <a:r>
              <a:rPr lang="en-US" sz="2500" dirty="0" err="1">
                <a:solidFill>
                  <a:schemeClr val="tx2">
                    <a:lumMod val="95000"/>
                    <a:lumOff val="5000"/>
                  </a:schemeClr>
                </a:solidFill>
              </a:rPr>
              <a:t>của</a:t>
            </a:r>
            <a:r>
              <a:rPr lang="en-US" sz="2500" dirty="0">
                <a:solidFill>
                  <a:schemeClr val="tx2">
                    <a:lumMod val="95000"/>
                    <a:lumOff val="5000"/>
                  </a:schemeClr>
                </a:solidFill>
              </a:rPr>
              <a:t> </a:t>
            </a:r>
            <a:r>
              <a:rPr lang="en-US" sz="2500" dirty="0" err="1">
                <a:solidFill>
                  <a:schemeClr val="tx2">
                    <a:lumMod val="95000"/>
                    <a:lumOff val="5000"/>
                  </a:schemeClr>
                </a:solidFill>
              </a:rPr>
              <a:t>hê</a:t>
            </a:r>
            <a:r>
              <a:rPr lang="en-US" sz="2500" dirty="0">
                <a:solidFill>
                  <a:schemeClr val="tx2">
                    <a:lumMod val="95000"/>
                    <a:lumOff val="5000"/>
                  </a:schemeClr>
                </a:solidFill>
              </a:rPr>
              <a:t>̣ </a:t>
            </a:r>
            <a:r>
              <a:rPr lang="en-US" sz="2500" dirty="0" err="1">
                <a:solidFill>
                  <a:schemeClr val="tx2">
                    <a:lumMod val="95000"/>
                    <a:lumOff val="5000"/>
                  </a:schemeClr>
                </a:solidFill>
              </a:rPr>
              <a:t>thống</a:t>
            </a:r>
            <a:r>
              <a:rPr lang="en-US" sz="2500" dirty="0">
                <a:solidFill>
                  <a:schemeClr val="tx2">
                    <a:lumMod val="95000"/>
                    <a:lumOff val="5000"/>
                  </a:schemeClr>
                </a:solidFill>
              </a:rPr>
              <a:t> </a:t>
            </a:r>
            <a:r>
              <a:rPr lang="en-US" sz="2500" dirty="0" err="1">
                <a:solidFill>
                  <a:schemeClr val="tx2">
                    <a:lumMod val="95000"/>
                    <a:lumOff val="5000"/>
                  </a:schemeClr>
                </a:solidFill>
              </a:rPr>
              <a:t>luật</a:t>
            </a:r>
            <a:r>
              <a:rPr lang="en-US" sz="2500" dirty="0">
                <a:solidFill>
                  <a:schemeClr val="tx2">
                    <a:lumMod val="95000"/>
                    <a:lumOff val="5000"/>
                  </a:schemeClr>
                </a:solidFill>
              </a:rPr>
              <a:t> </a:t>
            </a:r>
            <a:r>
              <a:rPr lang="en-US" sz="2500" dirty="0" err="1">
                <a:solidFill>
                  <a:schemeClr val="tx2">
                    <a:lumMod val="95000"/>
                    <a:lumOff val="5000"/>
                  </a:schemeClr>
                </a:solidFill>
              </a:rPr>
              <a:t>tư</a:t>
            </a:r>
            <a:r>
              <a:rPr lang="en-US" sz="2500" dirty="0">
                <a:solidFill>
                  <a:schemeClr val="tx2">
                    <a:lumMod val="95000"/>
                    <a:lumOff val="5000"/>
                  </a:schemeClr>
                </a:solidFill>
              </a:rPr>
              <a:t>;</a:t>
            </a:r>
          </a:p>
          <a:p>
            <a:pPr marL="502920" indent="-457200" algn="just">
              <a:lnSpc>
                <a:spcPct val="110000"/>
              </a:lnSpc>
              <a:spcBef>
                <a:spcPts val="1600"/>
              </a:spcBef>
              <a:buAutoNum type="arabicPeriod"/>
            </a:pPr>
            <a:r>
              <a:rPr lang="en-US" sz="2500" dirty="0" err="1">
                <a:solidFill>
                  <a:schemeClr val="tx2">
                    <a:lumMod val="95000"/>
                    <a:lumOff val="5000"/>
                  </a:schemeClr>
                </a:solidFill>
              </a:rPr>
              <a:t>Bảo</a:t>
            </a:r>
            <a:r>
              <a:rPr lang="en-US" sz="2500" dirty="0">
                <a:solidFill>
                  <a:schemeClr val="tx2">
                    <a:lumMod val="95000"/>
                    <a:lumOff val="5000"/>
                  </a:schemeClr>
                </a:solidFill>
              </a:rPr>
              <a:t> </a:t>
            </a:r>
            <a:r>
              <a:rPr lang="en-US" sz="2500" dirty="0" err="1">
                <a:solidFill>
                  <a:schemeClr val="tx2">
                    <a:lumMod val="95000"/>
                    <a:lumOff val="5000"/>
                  </a:schemeClr>
                </a:solidFill>
              </a:rPr>
              <a:t>đảm</a:t>
            </a:r>
            <a:r>
              <a:rPr lang="en-US" sz="2500" dirty="0">
                <a:solidFill>
                  <a:schemeClr val="tx2">
                    <a:lumMod val="95000"/>
                    <a:lumOff val="5000"/>
                  </a:schemeClr>
                </a:solidFill>
              </a:rPr>
              <a:t> BLDS là </a:t>
            </a:r>
            <a:r>
              <a:rPr lang="en-US" sz="2500" dirty="0" err="1">
                <a:solidFill>
                  <a:schemeClr val="tx2">
                    <a:lumMod val="95000"/>
                    <a:lumOff val="5000"/>
                  </a:schemeClr>
                </a:solidFill>
              </a:rPr>
              <a:t>luật</a:t>
            </a:r>
            <a:r>
              <a:rPr lang="en-US" sz="2500" dirty="0">
                <a:solidFill>
                  <a:schemeClr val="tx2">
                    <a:lumMod val="95000"/>
                    <a:lumOff val="5000"/>
                  </a:schemeClr>
                </a:solidFill>
              </a:rPr>
              <a:t> </a:t>
            </a:r>
            <a:r>
              <a:rPr lang="en-US" sz="2500" dirty="0" err="1">
                <a:solidFill>
                  <a:schemeClr val="tx2">
                    <a:lumMod val="95000"/>
                    <a:lumOff val="5000"/>
                  </a:schemeClr>
                </a:solidFill>
              </a:rPr>
              <a:t>của</a:t>
            </a:r>
            <a:r>
              <a:rPr lang="en-US" sz="2500" dirty="0">
                <a:solidFill>
                  <a:schemeClr val="tx2">
                    <a:lumMod val="95000"/>
                    <a:lumOff val="5000"/>
                  </a:schemeClr>
                </a:solidFill>
              </a:rPr>
              <a:t> quan </a:t>
            </a:r>
            <a:r>
              <a:rPr lang="en-US" sz="2500" dirty="0" err="1">
                <a:solidFill>
                  <a:schemeClr val="tx2">
                    <a:lumMod val="95000"/>
                    <a:lumOff val="5000"/>
                  </a:schemeClr>
                </a:solidFill>
              </a:rPr>
              <a:t>hê</a:t>
            </a:r>
            <a:r>
              <a:rPr lang="en-US" sz="2500" dirty="0">
                <a:solidFill>
                  <a:schemeClr val="tx2">
                    <a:lumMod val="95000"/>
                    <a:lumOff val="5000"/>
                  </a:schemeClr>
                </a:solidFill>
              </a:rPr>
              <a:t>̣ </a:t>
            </a:r>
            <a:r>
              <a:rPr lang="en-US" sz="2500" dirty="0" err="1">
                <a:solidFill>
                  <a:schemeClr val="tx2">
                    <a:lumMod val="95000"/>
                    <a:lumOff val="5000"/>
                  </a:schemeClr>
                </a:solidFill>
              </a:rPr>
              <a:t>thi</a:t>
            </a:r>
            <a:r>
              <a:rPr lang="en-US" sz="2500" dirty="0">
                <a:solidFill>
                  <a:schemeClr val="tx2">
                    <a:lumMod val="95000"/>
                    <a:lumOff val="5000"/>
                  </a:schemeClr>
                </a:solidFill>
              </a:rPr>
              <a:t>̣ </a:t>
            </a:r>
            <a:r>
              <a:rPr lang="en-US" sz="2500" err="1">
                <a:solidFill>
                  <a:schemeClr val="tx2">
                    <a:lumMod val="95000"/>
                    <a:lumOff val="5000"/>
                  </a:schemeClr>
                </a:solidFill>
              </a:rPr>
              <a:t>trường</a:t>
            </a:r>
            <a:r>
              <a:rPr lang="en-US" sz="2500">
                <a:solidFill>
                  <a:schemeClr val="tx2">
                    <a:lumMod val="95000"/>
                    <a:lumOff val="5000"/>
                  </a:schemeClr>
                </a:solidFill>
              </a:rPr>
              <a:t> (bình đẳng, tự </a:t>
            </a:r>
            <a:r>
              <a:rPr lang="en-US" sz="2500" dirty="0">
                <a:solidFill>
                  <a:schemeClr val="tx2">
                    <a:lumMod val="95000"/>
                    <a:lumOff val="5000"/>
                  </a:schemeClr>
                </a:solidFill>
              </a:rPr>
              <a:t>do ý chí, </a:t>
            </a:r>
            <a:r>
              <a:rPr lang="en-US" sz="2500" dirty="0" err="1">
                <a:solidFill>
                  <a:schemeClr val="tx2">
                    <a:lumMod val="95000"/>
                    <a:lumOff val="5000"/>
                  </a:schemeClr>
                </a:solidFill>
              </a:rPr>
              <a:t>tài</a:t>
            </a:r>
            <a:r>
              <a:rPr lang="en-US" sz="2500" dirty="0">
                <a:solidFill>
                  <a:schemeClr val="tx2">
                    <a:lumMod val="95000"/>
                    <a:lumOff val="5000"/>
                  </a:schemeClr>
                </a:solidFill>
              </a:rPr>
              <a:t> </a:t>
            </a:r>
            <a:r>
              <a:rPr lang="en-US" sz="2500" dirty="0" err="1">
                <a:solidFill>
                  <a:schemeClr val="tx2">
                    <a:lumMod val="95000"/>
                    <a:lumOff val="5000"/>
                  </a:schemeClr>
                </a:solidFill>
              </a:rPr>
              <a:t>sản</a:t>
            </a:r>
            <a:r>
              <a:rPr lang="en-US" sz="2500" dirty="0">
                <a:solidFill>
                  <a:schemeClr val="tx2">
                    <a:lumMod val="95000"/>
                    <a:lumOff val="5000"/>
                  </a:schemeClr>
                </a:solidFill>
              </a:rPr>
              <a:t> là </a:t>
            </a:r>
            <a:r>
              <a:rPr lang="en-US" sz="2500" dirty="0" err="1">
                <a:solidFill>
                  <a:schemeClr val="tx2">
                    <a:lumMod val="95000"/>
                    <a:lumOff val="5000"/>
                  </a:schemeClr>
                </a:solidFill>
              </a:rPr>
              <a:t>hàng</a:t>
            </a:r>
            <a:r>
              <a:rPr lang="en-US" sz="2500" dirty="0">
                <a:solidFill>
                  <a:schemeClr val="tx2">
                    <a:lumMod val="95000"/>
                    <a:lumOff val="5000"/>
                  </a:schemeClr>
                </a:solidFill>
              </a:rPr>
              <a:t> </a:t>
            </a:r>
            <a:r>
              <a:rPr lang="en-US" sz="2500" dirty="0" err="1">
                <a:solidFill>
                  <a:schemeClr val="tx2">
                    <a:lumMod val="95000"/>
                    <a:lumOff val="5000"/>
                  </a:schemeClr>
                </a:solidFill>
              </a:rPr>
              <a:t>hóa</a:t>
            </a:r>
            <a:r>
              <a:rPr lang="en-US" sz="2500" dirty="0">
                <a:solidFill>
                  <a:schemeClr val="tx2">
                    <a:lumMod val="95000"/>
                    <a:lumOff val="5000"/>
                  </a:schemeClr>
                </a:solidFill>
              </a:rPr>
              <a:t>, sự </a:t>
            </a:r>
            <a:r>
              <a:rPr lang="en-US" sz="2500" dirty="0" err="1">
                <a:solidFill>
                  <a:schemeClr val="tx2">
                    <a:lumMod val="95000"/>
                    <a:lumOff val="5000"/>
                  </a:schemeClr>
                </a:solidFill>
              </a:rPr>
              <a:t>thông</a:t>
            </a:r>
            <a:r>
              <a:rPr lang="en-US" sz="2500" dirty="0">
                <a:solidFill>
                  <a:schemeClr val="tx2">
                    <a:lumMod val="95000"/>
                    <a:lumOff val="5000"/>
                  </a:schemeClr>
                </a:solidFill>
              </a:rPr>
              <a:t> </a:t>
            </a:r>
            <a:r>
              <a:rPr lang="en-US" sz="2500" dirty="0" err="1">
                <a:solidFill>
                  <a:schemeClr val="tx2">
                    <a:lumMod val="95000"/>
                    <a:lumOff val="5000"/>
                  </a:schemeClr>
                </a:solidFill>
              </a:rPr>
              <a:t>thoáng</a:t>
            </a:r>
            <a:r>
              <a:rPr lang="en-US" sz="2500" dirty="0">
                <a:solidFill>
                  <a:schemeClr val="tx2">
                    <a:lumMod val="95000"/>
                    <a:lumOff val="5000"/>
                  </a:schemeClr>
                </a:solidFill>
              </a:rPr>
              <a:t>, </a:t>
            </a:r>
            <a:r>
              <a:rPr lang="en-US" sz="2500" dirty="0" err="1">
                <a:solidFill>
                  <a:schemeClr val="tx2">
                    <a:lumMod val="95000"/>
                    <a:lumOff val="5000"/>
                  </a:schemeClr>
                </a:solidFill>
              </a:rPr>
              <a:t>ổn</a:t>
            </a:r>
            <a:r>
              <a:rPr lang="en-US" sz="2500" dirty="0">
                <a:solidFill>
                  <a:schemeClr val="tx2">
                    <a:lumMod val="95000"/>
                    <a:lumOff val="5000"/>
                  </a:schemeClr>
                </a:solidFill>
              </a:rPr>
              <a:t> </a:t>
            </a:r>
            <a:r>
              <a:rPr lang="en-US" sz="2500" dirty="0" err="1">
                <a:solidFill>
                  <a:schemeClr val="tx2">
                    <a:lumMod val="95000"/>
                    <a:lumOff val="5000"/>
                  </a:schemeClr>
                </a:solidFill>
              </a:rPr>
              <a:t>định</a:t>
            </a:r>
            <a:r>
              <a:rPr lang="en-US" sz="2500" dirty="0">
                <a:solidFill>
                  <a:schemeClr val="tx2">
                    <a:lumMod val="95000"/>
                    <a:lumOff val="5000"/>
                  </a:schemeClr>
                </a:solidFill>
              </a:rPr>
              <a:t> </a:t>
            </a:r>
            <a:r>
              <a:rPr lang="en-US" sz="2500" dirty="0" err="1">
                <a:solidFill>
                  <a:schemeClr val="tx2">
                    <a:lumMod val="95000"/>
                    <a:lumOff val="5000"/>
                  </a:schemeClr>
                </a:solidFill>
              </a:rPr>
              <a:t>va</a:t>
            </a:r>
            <a:r>
              <a:rPr lang="en-US" sz="2500" dirty="0">
                <a:solidFill>
                  <a:schemeClr val="tx2">
                    <a:lumMod val="95000"/>
                    <a:lumOff val="5000"/>
                  </a:schemeClr>
                </a:solidFill>
              </a:rPr>
              <a:t>̀ minh </a:t>
            </a:r>
            <a:r>
              <a:rPr lang="en-US" sz="2500" dirty="0" err="1">
                <a:solidFill>
                  <a:schemeClr val="tx2">
                    <a:lumMod val="95000"/>
                    <a:lumOff val="5000"/>
                  </a:schemeClr>
                </a:solidFill>
              </a:rPr>
              <a:t>bạch</a:t>
            </a:r>
            <a:r>
              <a:rPr lang="en-US" sz="2500" dirty="0">
                <a:solidFill>
                  <a:schemeClr val="tx2">
                    <a:lumMod val="95000"/>
                    <a:lumOff val="5000"/>
                  </a:schemeClr>
                </a:solidFill>
              </a:rPr>
              <a:t> </a:t>
            </a:r>
            <a:r>
              <a:rPr lang="en-US" sz="2500" dirty="0" err="1">
                <a:solidFill>
                  <a:schemeClr val="tx2">
                    <a:lumMod val="95000"/>
                    <a:lumOff val="5000"/>
                  </a:schemeClr>
                </a:solidFill>
              </a:rPr>
              <a:t>trong</a:t>
            </a:r>
            <a:r>
              <a:rPr lang="en-US" sz="2500" dirty="0">
                <a:solidFill>
                  <a:schemeClr val="tx2">
                    <a:lumMod val="95000"/>
                    <a:lumOff val="5000"/>
                  </a:schemeClr>
                </a:solidFill>
              </a:rPr>
              <a:t> </a:t>
            </a:r>
            <a:r>
              <a:rPr lang="en-US" sz="2500" dirty="0" err="1">
                <a:solidFill>
                  <a:schemeClr val="tx2">
                    <a:lumMod val="95000"/>
                    <a:lumOff val="5000"/>
                  </a:schemeClr>
                </a:solidFill>
              </a:rPr>
              <a:t>giao</a:t>
            </a:r>
            <a:r>
              <a:rPr lang="en-US" sz="2500" dirty="0">
                <a:solidFill>
                  <a:schemeClr val="tx2">
                    <a:lumMod val="95000"/>
                    <a:lumOff val="5000"/>
                  </a:schemeClr>
                </a:solidFill>
              </a:rPr>
              <a:t> </a:t>
            </a:r>
            <a:r>
              <a:rPr lang="en-US" sz="2500" dirty="0" err="1">
                <a:solidFill>
                  <a:schemeClr val="tx2">
                    <a:lumMod val="95000"/>
                    <a:lumOff val="5000"/>
                  </a:schemeClr>
                </a:solidFill>
              </a:rPr>
              <a:t>lưu</a:t>
            </a:r>
            <a:r>
              <a:rPr lang="en-US" sz="2500" dirty="0">
                <a:solidFill>
                  <a:schemeClr val="tx2">
                    <a:lumMod val="95000"/>
                    <a:lumOff val="5000"/>
                  </a:schemeClr>
                </a:solidFill>
              </a:rPr>
              <a:t> </a:t>
            </a:r>
            <a:r>
              <a:rPr lang="en-US" sz="2500" dirty="0" err="1">
                <a:solidFill>
                  <a:schemeClr val="tx2">
                    <a:lumMod val="95000"/>
                    <a:lumOff val="5000"/>
                  </a:schemeClr>
                </a:solidFill>
              </a:rPr>
              <a:t>dân</a:t>
            </a:r>
            <a:r>
              <a:rPr lang="en-US" sz="2500" dirty="0">
                <a:solidFill>
                  <a:schemeClr val="tx2">
                    <a:lumMod val="95000"/>
                    <a:lumOff val="5000"/>
                  </a:schemeClr>
                </a:solidFill>
              </a:rPr>
              <a:t> sự), </a:t>
            </a:r>
            <a:r>
              <a:rPr lang="en-US" sz="2500" dirty="0" err="1">
                <a:solidFill>
                  <a:schemeClr val="tx2">
                    <a:lumMod val="95000"/>
                    <a:lumOff val="5000"/>
                  </a:schemeClr>
                </a:solidFill>
              </a:rPr>
              <a:t>phục</a:t>
            </a:r>
            <a:r>
              <a:rPr lang="en-US" sz="2500" dirty="0">
                <a:solidFill>
                  <a:schemeClr val="tx2">
                    <a:lumMod val="95000"/>
                    <a:lumOff val="5000"/>
                  </a:schemeClr>
                </a:solidFill>
              </a:rPr>
              <a:t> vụ </a:t>
            </a:r>
            <a:r>
              <a:rPr lang="en-US" sz="2500" dirty="0" err="1">
                <a:solidFill>
                  <a:schemeClr val="tx2">
                    <a:lumMod val="95000"/>
                    <a:lumOff val="5000"/>
                  </a:schemeClr>
                </a:solidFill>
              </a:rPr>
              <a:t>hội</a:t>
            </a:r>
            <a:r>
              <a:rPr lang="en-US" sz="2500" dirty="0">
                <a:solidFill>
                  <a:schemeClr val="tx2">
                    <a:lumMod val="95000"/>
                    <a:lumOff val="5000"/>
                  </a:schemeClr>
                </a:solidFill>
              </a:rPr>
              <a:t> </a:t>
            </a:r>
            <a:r>
              <a:rPr lang="en-US" sz="2500" dirty="0" err="1">
                <a:solidFill>
                  <a:schemeClr val="tx2">
                    <a:lumMod val="95000"/>
                    <a:lumOff val="5000"/>
                  </a:schemeClr>
                </a:solidFill>
              </a:rPr>
              <a:t>nhập</a:t>
            </a:r>
            <a:r>
              <a:rPr lang="en-US" sz="2500" dirty="0">
                <a:solidFill>
                  <a:schemeClr val="tx2">
                    <a:lumMod val="95000"/>
                    <a:lumOff val="5000"/>
                  </a:schemeClr>
                </a:solidFill>
              </a:rPr>
              <a:t>;</a:t>
            </a:r>
          </a:p>
          <a:p>
            <a:pPr marL="502920" indent="-457200" algn="just">
              <a:lnSpc>
                <a:spcPct val="110000"/>
              </a:lnSpc>
              <a:spcBef>
                <a:spcPts val="1600"/>
              </a:spcBef>
              <a:buAutoNum type="arabicPeriod"/>
            </a:pPr>
            <a:r>
              <a:rPr lang="en-US" sz="2500" dirty="0" err="1">
                <a:solidFill>
                  <a:schemeClr val="tx2">
                    <a:lumMod val="95000"/>
                    <a:lumOff val="5000"/>
                  </a:schemeClr>
                </a:solidFill>
              </a:rPr>
              <a:t>Nhất</a:t>
            </a:r>
            <a:r>
              <a:rPr lang="en-US" sz="2500" dirty="0">
                <a:solidFill>
                  <a:schemeClr val="tx2">
                    <a:lumMod val="95000"/>
                    <a:lumOff val="5000"/>
                  </a:schemeClr>
                </a:solidFill>
              </a:rPr>
              <a:t> </a:t>
            </a:r>
            <a:r>
              <a:rPr lang="en-US" sz="2500" dirty="0" err="1">
                <a:solidFill>
                  <a:schemeClr val="tx2">
                    <a:lumMod val="95000"/>
                    <a:lumOff val="5000"/>
                  </a:schemeClr>
                </a:solidFill>
              </a:rPr>
              <a:t>quán</a:t>
            </a:r>
            <a:r>
              <a:rPr lang="en-US" sz="2500" dirty="0">
                <a:solidFill>
                  <a:schemeClr val="tx2">
                    <a:lumMod val="95000"/>
                    <a:lumOff val="5000"/>
                  </a:schemeClr>
                </a:solidFill>
              </a:rPr>
              <a:t> </a:t>
            </a:r>
            <a:r>
              <a:rPr lang="en-US" sz="2500" dirty="0" err="1">
                <a:solidFill>
                  <a:schemeClr val="tx2">
                    <a:lumMod val="95000"/>
                    <a:lumOff val="5000"/>
                  </a:schemeClr>
                </a:solidFill>
              </a:rPr>
              <a:t>vê</a:t>
            </a:r>
            <a:r>
              <a:rPr lang="en-US" sz="2500" dirty="0">
                <a:solidFill>
                  <a:schemeClr val="tx2">
                    <a:lumMod val="95000"/>
                    <a:lumOff val="5000"/>
                  </a:schemeClr>
                </a:solidFill>
              </a:rPr>
              <a:t>̀ </a:t>
            </a:r>
            <a:r>
              <a:rPr lang="en-US" sz="2500" dirty="0" err="1">
                <a:solidFill>
                  <a:schemeClr val="tx2">
                    <a:lumMod val="95000"/>
                    <a:lumOff val="5000"/>
                  </a:schemeClr>
                </a:solidFill>
              </a:rPr>
              <a:t>tôn</a:t>
            </a:r>
            <a:r>
              <a:rPr lang="en-US" sz="2500" dirty="0">
                <a:solidFill>
                  <a:schemeClr val="tx2">
                    <a:lumMod val="95000"/>
                    <a:lumOff val="5000"/>
                  </a:schemeClr>
                </a:solidFill>
              </a:rPr>
              <a:t> </a:t>
            </a:r>
            <a:r>
              <a:rPr lang="en-US" sz="2500" dirty="0" err="1">
                <a:solidFill>
                  <a:schemeClr val="tx2">
                    <a:lumMod val="95000"/>
                    <a:lumOff val="5000"/>
                  </a:schemeClr>
                </a:solidFill>
              </a:rPr>
              <a:t>trọng</a:t>
            </a:r>
            <a:r>
              <a:rPr lang="en-US" sz="2500" dirty="0">
                <a:solidFill>
                  <a:schemeClr val="tx2">
                    <a:lumMod val="95000"/>
                    <a:lumOff val="5000"/>
                  </a:schemeClr>
                </a:solidFill>
              </a:rPr>
              <a:t>, </a:t>
            </a:r>
            <a:r>
              <a:rPr lang="en-US" sz="2500" dirty="0" err="1">
                <a:solidFill>
                  <a:schemeClr val="tx2">
                    <a:lumMod val="95000"/>
                    <a:lumOff val="5000"/>
                  </a:schemeClr>
                </a:solidFill>
              </a:rPr>
              <a:t>thực</a:t>
            </a:r>
            <a:r>
              <a:rPr lang="en-US" sz="2500" dirty="0">
                <a:solidFill>
                  <a:schemeClr val="tx2">
                    <a:lumMod val="95000"/>
                    <a:lumOff val="5000"/>
                  </a:schemeClr>
                </a:solidFill>
              </a:rPr>
              <a:t> </a:t>
            </a:r>
            <a:r>
              <a:rPr lang="en-US" sz="2500" dirty="0" err="1">
                <a:solidFill>
                  <a:schemeClr val="tx2">
                    <a:lumMod val="95000"/>
                    <a:lumOff val="5000"/>
                  </a:schemeClr>
                </a:solidFill>
              </a:rPr>
              <a:t>hiện</a:t>
            </a:r>
            <a:r>
              <a:rPr lang="en-US" sz="2500" dirty="0">
                <a:solidFill>
                  <a:schemeClr val="tx2">
                    <a:lumMod val="95000"/>
                    <a:lumOff val="5000"/>
                  </a:schemeClr>
                </a:solidFill>
              </a:rPr>
              <a:t>, bảo vệ </a:t>
            </a:r>
            <a:r>
              <a:rPr lang="en-US" sz="2500" dirty="0" err="1">
                <a:solidFill>
                  <a:schemeClr val="tx2">
                    <a:lumMod val="95000"/>
                    <a:lumOff val="5000"/>
                  </a:schemeClr>
                </a:solidFill>
              </a:rPr>
              <a:t>quyền</a:t>
            </a:r>
            <a:r>
              <a:rPr lang="en-US" sz="2500" dirty="0">
                <a:solidFill>
                  <a:schemeClr val="tx2">
                    <a:lumMod val="95000"/>
                    <a:lumOff val="5000"/>
                  </a:schemeClr>
                </a:solidFill>
              </a:rPr>
              <a:t> </a:t>
            </a:r>
            <a:r>
              <a:rPr lang="en-US" sz="2500" dirty="0" err="1">
                <a:solidFill>
                  <a:schemeClr val="tx2">
                    <a:lumMod val="95000"/>
                    <a:lumOff val="5000"/>
                  </a:schemeClr>
                </a:solidFill>
              </a:rPr>
              <a:t>dân</a:t>
            </a:r>
            <a:r>
              <a:rPr lang="en-US" sz="2500" dirty="0">
                <a:solidFill>
                  <a:schemeClr val="tx2">
                    <a:lumMod val="95000"/>
                    <a:lumOff val="5000"/>
                  </a:schemeClr>
                </a:solidFill>
              </a:rPr>
              <a:t> sự; </a:t>
            </a:r>
            <a:r>
              <a:rPr lang="en-US" sz="2500" dirty="0" err="1">
                <a:solidFill>
                  <a:schemeClr val="tx2">
                    <a:lumMod val="95000"/>
                    <a:lumOff val="5000"/>
                  </a:schemeClr>
                </a:solidFill>
              </a:rPr>
              <a:t>bảo</a:t>
            </a:r>
            <a:r>
              <a:rPr lang="en-US" sz="2500" dirty="0">
                <a:solidFill>
                  <a:schemeClr val="tx2">
                    <a:lumMod val="95000"/>
                    <a:lumOff val="5000"/>
                  </a:schemeClr>
                </a:solidFill>
              </a:rPr>
              <a:t> </a:t>
            </a:r>
            <a:r>
              <a:rPr lang="en-US" sz="2500" dirty="0" err="1">
                <a:solidFill>
                  <a:schemeClr val="tx2">
                    <a:lumMod val="95000"/>
                    <a:lumOff val="5000"/>
                  </a:schemeClr>
                </a:solidFill>
              </a:rPr>
              <a:t>vê</a:t>
            </a:r>
            <a:r>
              <a:rPr lang="en-US" sz="2500" dirty="0">
                <a:solidFill>
                  <a:schemeClr val="tx2">
                    <a:lumMod val="95000"/>
                    <a:lumOff val="5000"/>
                  </a:schemeClr>
                </a:solidFill>
              </a:rPr>
              <a:t>̣ </a:t>
            </a:r>
            <a:r>
              <a:rPr lang="en-US" sz="2500" dirty="0" err="1">
                <a:solidFill>
                  <a:schemeClr val="tx2">
                    <a:lumMod val="95000"/>
                    <a:lumOff val="5000"/>
                  </a:schemeClr>
                </a:solidFill>
              </a:rPr>
              <a:t>bên</a:t>
            </a:r>
            <a:r>
              <a:rPr lang="en-US" sz="2500" dirty="0">
                <a:solidFill>
                  <a:schemeClr val="tx2">
                    <a:lumMod val="95000"/>
                    <a:lumOff val="5000"/>
                  </a:schemeClr>
                </a:solidFill>
              </a:rPr>
              <a:t> </a:t>
            </a:r>
            <a:r>
              <a:rPr lang="en-US" sz="2500" dirty="0" err="1">
                <a:solidFill>
                  <a:schemeClr val="tx2">
                    <a:lumMod val="95000"/>
                    <a:lumOff val="5000"/>
                  </a:schemeClr>
                </a:solidFill>
              </a:rPr>
              <a:t>ngay</a:t>
            </a:r>
            <a:r>
              <a:rPr lang="en-US" sz="2500" dirty="0">
                <a:solidFill>
                  <a:schemeClr val="tx2">
                    <a:lumMod val="95000"/>
                    <a:lumOff val="5000"/>
                  </a:schemeClr>
                </a:solidFill>
              </a:rPr>
              <a:t> </a:t>
            </a:r>
            <a:r>
              <a:rPr lang="en-US" sz="2500" dirty="0" err="1">
                <a:solidFill>
                  <a:schemeClr val="tx2">
                    <a:lumMod val="95000"/>
                    <a:lumOff val="5000"/>
                  </a:schemeClr>
                </a:solidFill>
              </a:rPr>
              <a:t>tình</a:t>
            </a:r>
            <a:r>
              <a:rPr lang="en-US" sz="2500" dirty="0">
                <a:solidFill>
                  <a:schemeClr val="tx2">
                    <a:lumMod val="95000"/>
                    <a:lumOff val="5000"/>
                  </a:schemeClr>
                </a:solidFill>
              </a:rPr>
              <a:t>, </a:t>
            </a:r>
            <a:r>
              <a:rPr lang="en-US" sz="2500" dirty="0" err="1">
                <a:solidFill>
                  <a:schemeClr val="tx2">
                    <a:lumMod val="95000"/>
                    <a:lumOff val="5000"/>
                  </a:schemeClr>
                </a:solidFill>
              </a:rPr>
              <a:t>bên</a:t>
            </a:r>
            <a:r>
              <a:rPr lang="en-US" sz="2500" dirty="0">
                <a:solidFill>
                  <a:schemeClr val="tx2">
                    <a:lumMod val="95000"/>
                    <a:lumOff val="5000"/>
                  </a:schemeClr>
                </a:solidFill>
              </a:rPr>
              <a:t> </a:t>
            </a:r>
            <a:r>
              <a:rPr lang="en-US" sz="2500" dirty="0" err="1">
                <a:solidFill>
                  <a:schemeClr val="tx2">
                    <a:lumMod val="95000"/>
                    <a:lumOff val="5000"/>
                  </a:schemeClr>
                </a:solidFill>
              </a:rPr>
              <a:t>thiện</a:t>
            </a:r>
            <a:r>
              <a:rPr lang="en-US" sz="2500" dirty="0">
                <a:solidFill>
                  <a:schemeClr val="tx2">
                    <a:lumMod val="95000"/>
                    <a:lumOff val="5000"/>
                  </a:schemeClr>
                </a:solidFill>
              </a:rPr>
              <a:t> </a:t>
            </a:r>
            <a:r>
              <a:rPr lang="en-US" sz="2500" dirty="0" err="1">
                <a:solidFill>
                  <a:schemeClr val="tx2">
                    <a:lumMod val="95000"/>
                    <a:lumOff val="5000"/>
                  </a:schemeClr>
                </a:solidFill>
              </a:rPr>
              <a:t>chí</a:t>
            </a:r>
            <a:r>
              <a:rPr lang="en-US" sz="2500" dirty="0">
                <a:solidFill>
                  <a:schemeClr val="tx2">
                    <a:lumMod val="95000"/>
                    <a:lumOff val="5000"/>
                  </a:schemeClr>
                </a:solidFill>
              </a:rPr>
              <a:t> </a:t>
            </a:r>
            <a:r>
              <a:rPr lang="en-US" sz="2500" dirty="0" err="1">
                <a:solidFill>
                  <a:schemeClr val="tx2">
                    <a:lumMod val="95000"/>
                    <a:lumOff val="5000"/>
                  </a:schemeClr>
                </a:solidFill>
              </a:rPr>
              <a:t>va</a:t>
            </a:r>
            <a:r>
              <a:rPr lang="en-US" sz="2500" dirty="0">
                <a:solidFill>
                  <a:schemeClr val="tx2">
                    <a:lumMod val="95000"/>
                    <a:lumOff val="5000"/>
                  </a:schemeClr>
                </a:solidFill>
              </a:rPr>
              <a:t>̀ </a:t>
            </a:r>
            <a:r>
              <a:rPr lang="en-US" sz="2500" dirty="0" err="1">
                <a:solidFill>
                  <a:schemeClr val="tx2">
                    <a:lumMod val="95000"/>
                    <a:lumOff val="5000"/>
                  </a:schemeClr>
                </a:solidFill>
              </a:rPr>
              <a:t>bên</a:t>
            </a:r>
            <a:r>
              <a:rPr lang="en-US" sz="2500" dirty="0">
                <a:solidFill>
                  <a:schemeClr val="tx2">
                    <a:lumMod val="95000"/>
                    <a:lumOff val="5000"/>
                  </a:schemeClr>
                </a:solidFill>
              </a:rPr>
              <a:t> </a:t>
            </a:r>
            <a:r>
              <a:rPr lang="en-US" sz="2500" dirty="0" err="1">
                <a:solidFill>
                  <a:schemeClr val="tx2">
                    <a:lumMod val="95000"/>
                    <a:lumOff val="5000"/>
                  </a:schemeClr>
                </a:solidFill>
              </a:rPr>
              <a:t>yếu</a:t>
            </a:r>
            <a:r>
              <a:rPr lang="en-US" sz="2500" dirty="0">
                <a:solidFill>
                  <a:schemeClr val="tx2">
                    <a:lumMod val="95000"/>
                    <a:lumOff val="5000"/>
                  </a:schemeClr>
                </a:solidFill>
              </a:rPr>
              <a:t> </a:t>
            </a:r>
            <a:r>
              <a:rPr lang="en-US" sz="2500" dirty="0" err="1">
                <a:solidFill>
                  <a:schemeClr val="tx2">
                    <a:lumMod val="95000"/>
                    <a:lumOff val="5000"/>
                  </a:schemeClr>
                </a:solidFill>
              </a:rPr>
              <a:t>thế</a:t>
            </a:r>
            <a:r>
              <a:rPr lang="en-US" sz="2500" dirty="0">
                <a:solidFill>
                  <a:schemeClr val="tx2">
                    <a:lumMod val="95000"/>
                    <a:lumOff val="5000"/>
                  </a:schemeClr>
                </a:solidFill>
              </a:rPr>
              <a:t>; </a:t>
            </a:r>
            <a:r>
              <a:rPr lang="en-US" sz="2500" dirty="0" err="1">
                <a:solidFill>
                  <a:schemeClr val="tx2">
                    <a:lumMod val="95000"/>
                    <a:lumOff val="5000"/>
                  </a:schemeClr>
                </a:solidFill>
              </a:rPr>
              <a:t>vai</a:t>
            </a:r>
            <a:r>
              <a:rPr lang="en-US" sz="2500" dirty="0">
                <a:solidFill>
                  <a:schemeClr val="tx2">
                    <a:lumMod val="95000"/>
                    <a:lumOff val="5000"/>
                  </a:schemeClr>
                </a:solidFill>
              </a:rPr>
              <a:t> </a:t>
            </a:r>
            <a:r>
              <a:rPr lang="en-US" sz="2500" dirty="0" err="1">
                <a:solidFill>
                  <a:schemeClr val="tx2">
                    <a:lumMod val="95000"/>
                    <a:lumOff val="5000"/>
                  </a:schemeClr>
                </a:solidFill>
              </a:rPr>
              <a:t>tro</a:t>
            </a:r>
            <a:r>
              <a:rPr lang="en-US" sz="2500" dirty="0">
                <a:solidFill>
                  <a:schemeClr val="tx2">
                    <a:lumMod val="95000"/>
                    <a:lumOff val="5000"/>
                  </a:schemeClr>
                </a:solidFill>
              </a:rPr>
              <a:t>̀ </a:t>
            </a:r>
            <a:r>
              <a:rPr lang="en-US" sz="2500" dirty="0" err="1">
                <a:solidFill>
                  <a:schemeClr val="tx2">
                    <a:lumMod val="95000"/>
                    <a:lumOff val="5000"/>
                  </a:schemeClr>
                </a:solidFill>
              </a:rPr>
              <a:t>bảo</a:t>
            </a:r>
            <a:r>
              <a:rPr lang="en-US" sz="2500" dirty="0">
                <a:solidFill>
                  <a:schemeClr val="tx2">
                    <a:lumMod val="95000"/>
                    <a:lumOff val="5000"/>
                  </a:schemeClr>
                </a:solidFill>
              </a:rPr>
              <a:t> </a:t>
            </a:r>
            <a:r>
              <a:rPr lang="en-US" sz="2500" dirty="0" err="1">
                <a:solidFill>
                  <a:schemeClr val="tx2">
                    <a:lumMod val="95000"/>
                    <a:lumOff val="5000"/>
                  </a:schemeClr>
                </a:solidFill>
              </a:rPr>
              <a:t>vê</a:t>
            </a:r>
            <a:r>
              <a:rPr lang="en-US" sz="2500" dirty="0">
                <a:solidFill>
                  <a:schemeClr val="tx2">
                    <a:lumMod val="95000"/>
                    <a:lumOff val="5000"/>
                  </a:schemeClr>
                </a:solidFill>
              </a:rPr>
              <a:t>̣ công </a:t>
            </a:r>
            <a:r>
              <a:rPr lang="en-US" sz="2500" dirty="0" err="1">
                <a:solidFill>
                  <a:schemeClr val="tx2">
                    <a:lumMod val="95000"/>
                    <a:lumOff val="5000"/>
                  </a:schemeClr>
                </a:solidFill>
              </a:rPr>
              <a:t>ly</a:t>
            </a:r>
            <a:r>
              <a:rPr lang="en-US" sz="2500" dirty="0">
                <a:solidFill>
                  <a:schemeClr val="tx2">
                    <a:lumMod val="95000"/>
                    <a:lumOff val="5000"/>
                  </a:schemeClr>
                </a:solidFill>
              </a:rPr>
              <a:t>́ </a:t>
            </a:r>
            <a:r>
              <a:rPr lang="en-US" sz="2500" dirty="0" err="1">
                <a:solidFill>
                  <a:schemeClr val="tx2">
                    <a:lumMod val="95000"/>
                    <a:lumOff val="5000"/>
                  </a:schemeClr>
                </a:solidFill>
              </a:rPr>
              <a:t>của</a:t>
            </a:r>
            <a:r>
              <a:rPr lang="en-US" sz="2500" dirty="0">
                <a:solidFill>
                  <a:schemeClr val="tx2">
                    <a:lumMod val="95000"/>
                    <a:lumOff val="5000"/>
                  </a:schemeClr>
                </a:solidFill>
              </a:rPr>
              <a:t> </a:t>
            </a:r>
            <a:r>
              <a:rPr lang="en-US" sz="2500" dirty="0" err="1">
                <a:solidFill>
                  <a:schemeClr val="tx2">
                    <a:lumMod val="95000"/>
                    <a:lumOff val="5000"/>
                  </a:schemeClr>
                </a:solidFill>
              </a:rPr>
              <a:t>Tòa</a:t>
            </a:r>
            <a:r>
              <a:rPr lang="en-US" sz="2500" dirty="0">
                <a:solidFill>
                  <a:schemeClr val="tx2">
                    <a:lumMod val="95000"/>
                    <a:lumOff val="5000"/>
                  </a:schemeClr>
                </a:solidFill>
              </a:rPr>
              <a:t> </a:t>
            </a:r>
            <a:r>
              <a:rPr lang="en-US" sz="2500" dirty="0" err="1">
                <a:solidFill>
                  <a:schemeClr val="tx2">
                    <a:lumMod val="95000"/>
                    <a:lumOff val="5000"/>
                  </a:schemeClr>
                </a:solidFill>
              </a:rPr>
              <a:t>án</a:t>
            </a:r>
            <a:r>
              <a:rPr lang="en-US" sz="2500" dirty="0">
                <a:solidFill>
                  <a:schemeClr val="tx2">
                    <a:lumMod val="95000"/>
                    <a:lumOff val="5000"/>
                  </a:schemeClr>
                </a:solidFill>
              </a:rPr>
              <a:t>;</a:t>
            </a:r>
          </a:p>
          <a:p>
            <a:pPr marL="502920" indent="-457200" algn="just">
              <a:lnSpc>
                <a:spcPct val="110000"/>
              </a:lnSpc>
              <a:spcBef>
                <a:spcPts val="1600"/>
              </a:spcBef>
              <a:buAutoNum type="arabicPeriod"/>
            </a:pPr>
            <a:r>
              <a:rPr lang="en-US" sz="2500" dirty="0" err="1">
                <a:solidFill>
                  <a:schemeClr val="tx2">
                    <a:lumMod val="95000"/>
                    <a:lumOff val="5000"/>
                  </a:schemeClr>
                </a:solidFill>
              </a:rPr>
              <a:t>Bảo</a:t>
            </a:r>
            <a:r>
              <a:rPr lang="en-US" sz="2500" dirty="0">
                <a:solidFill>
                  <a:schemeClr val="tx2">
                    <a:lumMod val="95000"/>
                    <a:lumOff val="5000"/>
                  </a:schemeClr>
                </a:solidFill>
              </a:rPr>
              <a:t> </a:t>
            </a:r>
            <a:r>
              <a:rPr lang="en-US" sz="2500" dirty="0" err="1">
                <a:solidFill>
                  <a:schemeClr val="tx2">
                    <a:lumMod val="95000"/>
                    <a:lumOff val="5000"/>
                  </a:schemeClr>
                </a:solidFill>
              </a:rPr>
              <a:t>đảm</a:t>
            </a:r>
            <a:r>
              <a:rPr lang="en-US" sz="2500" dirty="0">
                <a:solidFill>
                  <a:schemeClr val="tx2">
                    <a:lumMod val="95000"/>
                    <a:lumOff val="5000"/>
                  </a:schemeClr>
                </a:solidFill>
              </a:rPr>
              <a:t> </a:t>
            </a:r>
            <a:r>
              <a:rPr lang="en-US" sz="2500" dirty="0" err="1">
                <a:solidFill>
                  <a:schemeClr val="tx2">
                    <a:lumMod val="95000"/>
                    <a:lumOff val="5000"/>
                  </a:schemeClr>
                </a:solidFill>
              </a:rPr>
              <a:t>tính</a:t>
            </a:r>
            <a:r>
              <a:rPr lang="en-US" sz="2500" dirty="0">
                <a:solidFill>
                  <a:schemeClr val="tx2">
                    <a:lumMod val="95000"/>
                    <a:lumOff val="5000"/>
                  </a:schemeClr>
                </a:solidFill>
              </a:rPr>
              <a:t> </a:t>
            </a:r>
            <a:r>
              <a:rPr lang="en-US" sz="2500" dirty="0" err="1">
                <a:solidFill>
                  <a:schemeClr val="tx2">
                    <a:lumMod val="95000"/>
                    <a:lumOff val="5000"/>
                  </a:schemeClr>
                </a:solidFill>
              </a:rPr>
              <a:t>kê</a:t>
            </a:r>
            <a:r>
              <a:rPr lang="en-US" sz="2500" dirty="0">
                <a:solidFill>
                  <a:schemeClr val="tx2">
                    <a:lumMod val="95000"/>
                    <a:lumOff val="5000"/>
                  </a:schemeClr>
                </a:solidFill>
              </a:rPr>
              <a:t>́ </a:t>
            </a:r>
            <a:r>
              <a:rPr lang="en-US" sz="2500" dirty="0" err="1">
                <a:solidFill>
                  <a:schemeClr val="tx2">
                    <a:lumMod val="95000"/>
                    <a:lumOff val="5000"/>
                  </a:schemeClr>
                </a:solidFill>
              </a:rPr>
              <a:t>thừa</a:t>
            </a:r>
            <a:r>
              <a:rPr lang="en-US" sz="2500" dirty="0">
                <a:solidFill>
                  <a:schemeClr val="tx2">
                    <a:lumMod val="95000"/>
                    <a:lumOff val="5000"/>
                  </a:schemeClr>
                </a:solidFill>
              </a:rPr>
              <a:t> </a:t>
            </a:r>
            <a:r>
              <a:rPr lang="en-US" sz="2500" dirty="0" err="1">
                <a:solidFill>
                  <a:schemeClr val="tx2">
                    <a:lumMod val="95000"/>
                    <a:lumOff val="5000"/>
                  </a:schemeClr>
                </a:solidFill>
              </a:rPr>
              <a:t>truyền</a:t>
            </a:r>
            <a:r>
              <a:rPr lang="en-US" sz="2500" dirty="0">
                <a:solidFill>
                  <a:schemeClr val="tx2">
                    <a:lumMod val="95000"/>
                    <a:lumOff val="5000"/>
                  </a:schemeClr>
                </a:solidFill>
              </a:rPr>
              <a:t> </a:t>
            </a:r>
            <a:r>
              <a:rPr lang="en-US" sz="2500" dirty="0" err="1">
                <a:solidFill>
                  <a:schemeClr val="tx2">
                    <a:lumMod val="95000"/>
                    <a:lumOff val="5000"/>
                  </a:schemeClr>
                </a:solidFill>
              </a:rPr>
              <a:t>thống</a:t>
            </a:r>
            <a:r>
              <a:rPr lang="en-US" sz="2500" dirty="0">
                <a:solidFill>
                  <a:schemeClr val="tx2">
                    <a:lumMod val="95000"/>
                    <a:lumOff val="5000"/>
                  </a:schemeClr>
                </a:solidFill>
              </a:rPr>
              <a:t> </a:t>
            </a:r>
            <a:r>
              <a:rPr lang="en-US" sz="2500" dirty="0" err="1">
                <a:solidFill>
                  <a:schemeClr val="tx2">
                    <a:lumMod val="95000"/>
                    <a:lumOff val="5000"/>
                  </a:schemeClr>
                </a:solidFill>
              </a:rPr>
              <a:t>của</a:t>
            </a:r>
            <a:r>
              <a:rPr lang="en-US" sz="2500" dirty="0">
                <a:solidFill>
                  <a:schemeClr val="tx2">
                    <a:lumMod val="95000"/>
                    <a:lumOff val="5000"/>
                  </a:schemeClr>
                </a:solidFill>
              </a:rPr>
              <a:t> PLDS </a:t>
            </a:r>
            <a:r>
              <a:rPr lang="en-US" sz="2500" dirty="0" err="1">
                <a:solidFill>
                  <a:schemeClr val="tx2">
                    <a:lumMod val="95000"/>
                    <a:lumOff val="5000"/>
                  </a:schemeClr>
                </a:solidFill>
              </a:rPr>
              <a:t>Việt</a:t>
            </a:r>
            <a:r>
              <a:rPr lang="en-US" sz="2500" dirty="0">
                <a:solidFill>
                  <a:schemeClr val="tx2">
                    <a:lumMod val="95000"/>
                    <a:lumOff val="5000"/>
                  </a:schemeClr>
                </a:solidFill>
              </a:rPr>
              <a:t> Nam, </a:t>
            </a:r>
            <a:r>
              <a:rPr lang="en-US" sz="2500" dirty="0" err="1">
                <a:solidFill>
                  <a:schemeClr val="tx2">
                    <a:lumMod val="95000"/>
                    <a:lumOff val="5000"/>
                  </a:schemeClr>
                </a:solidFill>
              </a:rPr>
              <a:t>kinh</a:t>
            </a:r>
            <a:r>
              <a:rPr lang="en-US" sz="2500" dirty="0">
                <a:solidFill>
                  <a:schemeClr val="tx2">
                    <a:lumMod val="95000"/>
                    <a:lumOff val="5000"/>
                  </a:schemeClr>
                </a:solidFill>
              </a:rPr>
              <a:t> </a:t>
            </a:r>
            <a:r>
              <a:rPr lang="en-US" sz="2500" dirty="0" err="1">
                <a:solidFill>
                  <a:schemeClr val="tx2">
                    <a:lumMod val="95000"/>
                    <a:lumOff val="5000"/>
                  </a:schemeClr>
                </a:solidFill>
              </a:rPr>
              <a:t>nghiệm</a:t>
            </a:r>
            <a:r>
              <a:rPr lang="en-US" sz="2500" dirty="0">
                <a:solidFill>
                  <a:schemeClr val="tx2">
                    <a:lumMod val="95000"/>
                    <a:lumOff val="5000"/>
                  </a:schemeClr>
                </a:solidFill>
              </a:rPr>
              <a:t> PLDS </a:t>
            </a:r>
            <a:r>
              <a:rPr lang="en-US" sz="2500" dirty="0" err="1">
                <a:solidFill>
                  <a:schemeClr val="tx2">
                    <a:lumMod val="95000"/>
                    <a:lumOff val="5000"/>
                  </a:schemeClr>
                </a:solidFill>
              </a:rPr>
              <a:t>của</a:t>
            </a:r>
            <a:r>
              <a:rPr lang="en-US" sz="2500" dirty="0">
                <a:solidFill>
                  <a:schemeClr val="tx2">
                    <a:lumMod val="95000"/>
                    <a:lumOff val="5000"/>
                  </a:schemeClr>
                </a:solidFill>
              </a:rPr>
              <a:t> </a:t>
            </a:r>
            <a:r>
              <a:rPr lang="en-US" sz="2500" dirty="0" err="1">
                <a:solidFill>
                  <a:schemeClr val="tx2">
                    <a:lumMod val="95000"/>
                    <a:lumOff val="5000"/>
                  </a:schemeClr>
                </a:solidFill>
              </a:rPr>
              <a:t>một</a:t>
            </a:r>
            <a:r>
              <a:rPr lang="en-US" sz="2500" dirty="0">
                <a:solidFill>
                  <a:schemeClr val="tx2">
                    <a:lumMod val="95000"/>
                    <a:lumOff val="5000"/>
                  </a:schemeClr>
                </a:solidFill>
              </a:rPr>
              <a:t> </a:t>
            </a:r>
            <a:r>
              <a:rPr lang="en-US" sz="2500" dirty="0" err="1">
                <a:solidFill>
                  <a:schemeClr val="tx2">
                    <a:lumMod val="95000"/>
                    <a:lumOff val="5000"/>
                  </a:schemeClr>
                </a:solidFill>
              </a:rPr>
              <a:t>sô</a:t>
            </a:r>
            <a:r>
              <a:rPr lang="en-US" sz="2500" dirty="0">
                <a:solidFill>
                  <a:schemeClr val="tx2">
                    <a:lumMod val="95000"/>
                    <a:lumOff val="5000"/>
                  </a:schemeClr>
                </a:solidFill>
              </a:rPr>
              <a:t>́ </a:t>
            </a:r>
            <a:r>
              <a:rPr lang="en-US" sz="2500" dirty="0" err="1">
                <a:solidFill>
                  <a:schemeClr val="tx2">
                    <a:lumMod val="95000"/>
                    <a:lumOff val="5000"/>
                  </a:schemeClr>
                </a:solidFill>
              </a:rPr>
              <a:t>nước</a:t>
            </a:r>
            <a:r>
              <a:rPr lang="en-US" sz="2500" dirty="0">
                <a:solidFill>
                  <a:schemeClr val="tx2">
                    <a:lumMod val="95000"/>
                    <a:lumOff val="5000"/>
                  </a:schemeClr>
                </a:solidFill>
              </a:rPr>
              <a:t>.</a:t>
            </a:r>
          </a:p>
          <a:p>
            <a:pPr marL="502920" indent="-457200" algn="just">
              <a:lnSpc>
                <a:spcPct val="110000"/>
              </a:lnSpc>
              <a:spcBef>
                <a:spcPts val="1200"/>
              </a:spcBef>
              <a:spcAft>
                <a:spcPts val="1200"/>
              </a:spcAft>
              <a:buFont typeface="Arial" pitchFamily="34" charset="0"/>
              <a:buAutoNum type="arabicPeriod" startAt="2"/>
            </a:pPr>
            <a:endParaRPr lang="en-US" sz="2400" dirty="0">
              <a:solidFill>
                <a:schemeClr val="tx2">
                  <a:lumMod val="95000"/>
                  <a:lumOff val="5000"/>
                </a:schemeClr>
              </a:solidFill>
            </a:endParaRPr>
          </a:p>
          <a:p>
            <a:pPr marL="502920" indent="-457200">
              <a:lnSpc>
                <a:spcPct val="110000"/>
              </a:lnSpc>
              <a:spcBef>
                <a:spcPts val="1200"/>
              </a:spcBef>
              <a:spcAft>
                <a:spcPts val="1200"/>
              </a:spcAft>
              <a:buAutoNum type="arabicPeriod" startAt="2"/>
            </a:pPr>
            <a:endParaRPr lang="en-US" sz="2400" b="1" dirty="0">
              <a:solidFill>
                <a:schemeClr val="tx2">
                  <a:lumMod val="95000"/>
                  <a:lumOff val="5000"/>
                </a:schemeClr>
              </a:solidFill>
            </a:endParaRPr>
          </a:p>
        </p:txBody>
      </p:sp>
      <p:sp>
        <p:nvSpPr>
          <p:cNvPr id="5" name="Title 1" title="Title and Content Layout with Chart"/>
          <p:cNvSpPr txBox="1">
            <a:spLocks/>
          </p:cNvSpPr>
          <p:nvPr/>
        </p:nvSpPr>
        <p:spPr>
          <a:xfrm>
            <a:off x="1069848" y="65364"/>
            <a:ext cx="10058400" cy="10636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dirty="0" err="1">
                <a:latin typeface="Algerian" panose="04020705040A02060702" pitchFamily="82" charset="0"/>
              </a:rPr>
              <a:t>Mục</a:t>
            </a:r>
            <a:r>
              <a:rPr lang="en-US" dirty="0">
                <a:latin typeface="Algerian" panose="04020705040A02060702" pitchFamily="82" charset="0"/>
              </a:rPr>
              <a:t> </a:t>
            </a:r>
            <a:r>
              <a:rPr lang="en-US" dirty="0" err="1">
                <a:latin typeface="Algerian" panose="04020705040A02060702" pitchFamily="82" charset="0"/>
              </a:rPr>
              <a:t>tiêu</a:t>
            </a:r>
            <a:r>
              <a:rPr lang="en-US" dirty="0">
                <a:latin typeface="Algerian" panose="04020705040A02060702" pitchFamily="82" charset="0"/>
              </a:rPr>
              <a:t> </a:t>
            </a:r>
            <a:r>
              <a:rPr lang="en-US" dirty="0" err="1">
                <a:latin typeface="Algerian" panose="04020705040A02060702" pitchFamily="82" charset="0"/>
              </a:rPr>
              <a:t>và</a:t>
            </a:r>
            <a:r>
              <a:rPr lang="en-US" dirty="0">
                <a:latin typeface="Algerian" panose="04020705040A02060702" pitchFamily="82" charset="0"/>
              </a:rPr>
              <a:t> quan </a:t>
            </a:r>
            <a:r>
              <a:rPr lang="en-US" dirty="0" err="1">
                <a:latin typeface="Algerian" panose="04020705040A02060702" pitchFamily="82" charset="0"/>
              </a:rPr>
              <a:t>điểm</a:t>
            </a:r>
            <a:r>
              <a:rPr lang="en-US" dirty="0">
                <a:latin typeface="Algerian" panose="04020705040A02060702" pitchFamily="82" charset="0"/>
              </a:rPr>
              <a:t> </a:t>
            </a:r>
            <a:r>
              <a:rPr lang="en-US" dirty="0" err="1">
                <a:latin typeface="Algerian" panose="04020705040A02060702" pitchFamily="82" charset="0"/>
              </a:rPr>
              <a:t>cơ</a:t>
            </a:r>
            <a:r>
              <a:rPr lang="en-US" dirty="0">
                <a:latin typeface="Algerian" panose="04020705040A02060702" pitchFamily="82" charset="0"/>
              </a:rPr>
              <a:t> </a:t>
            </a:r>
            <a:r>
              <a:rPr lang="en-US" dirty="0" err="1">
                <a:latin typeface="Algerian" panose="04020705040A02060702" pitchFamily="82" charset="0"/>
              </a:rPr>
              <a:t>bản</a:t>
            </a:r>
            <a:endParaRPr lang="en-US" dirty="0">
              <a:latin typeface="Algerian" panose="04020705040A02060702" pitchFamily="82" charset="0"/>
            </a:endParaRPr>
          </a:p>
        </p:txBody>
      </p:sp>
      <p:sp>
        <p:nvSpPr>
          <p:cNvPr id="6" name="Content Placeholder 5"/>
          <p:cNvSpPr txBox="1">
            <a:spLocks/>
          </p:cNvSpPr>
          <p:nvPr/>
        </p:nvSpPr>
        <p:spPr>
          <a:xfrm>
            <a:off x="4511433" y="6388437"/>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984622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616" y="1277308"/>
            <a:ext cx="10327936" cy="4093428"/>
          </a:xfrm>
          <a:prstGeom prst="rect">
            <a:avLst/>
          </a:prstGeom>
        </p:spPr>
        <p:txBody>
          <a:bodyPr wrap="square">
            <a:spAutoFit/>
          </a:bodyPr>
          <a:lstStyle/>
          <a:p>
            <a:pPr algn="just">
              <a:spcBef>
                <a:spcPts val="1200"/>
              </a:spcBef>
            </a:pPr>
            <a:r>
              <a:rPr lang="nl-NL" sz="2400" dirty="0">
                <a:latin typeface="Times New Roman" panose="02020603050405020304" pitchFamily="18" charset="0"/>
                <a:cs typeface="Times New Roman" panose="02020603050405020304" pitchFamily="18" charset="0"/>
              </a:rPr>
              <a:t>6. Chủ thể quyền bề mặt có quyền khai thác, sử dụng mặt đất... để xây dựng công trình, trồng cây, canh tác và được sở hữu những tài sản được tạo lập;</a:t>
            </a:r>
          </a:p>
          <a:p>
            <a:pPr algn="just">
              <a:spcBef>
                <a:spcPts val="1200"/>
              </a:spcBef>
            </a:pPr>
            <a:r>
              <a:rPr lang="nl-NL" sz="24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Trường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phạm vi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phần quyền bề mặt được chuyển giao;</a:t>
            </a:r>
          </a:p>
          <a:p>
            <a:pPr algn="just">
              <a:spcBef>
                <a:spcPts val="1200"/>
              </a:spcBef>
            </a:pPr>
            <a:r>
              <a:rPr lang="nl-NL" sz="2400" dirty="0">
                <a:latin typeface="Times New Roman" panose="02020603050405020304" pitchFamily="18" charset="0"/>
                <a:cs typeface="Times New Roman" panose="02020603050405020304" pitchFamily="18" charset="0"/>
              </a:rPr>
              <a:t>8. Bộ luật quy định khi quyền bề mặt chấm dứt, chủ thể quyền bề mặt phải trả lại mặt đất... cho chủ thể có quyền sử dụng đất theo thỏa thuận hoặc theo quy định của pháp luật; chủ thể quyền bề mặt phải xử lý tài sản thuộc sở hữu của mình trước khi quyền bề mặt chấm dứt, trừ trường hợp có thỏa thuận khác.</a:t>
            </a:r>
            <a:endParaRPr lang="vi-VN"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title="Title and Content Layout with Chart"/>
          <p:cNvSpPr txBox="1">
            <a:spLocks/>
          </p:cNvSpPr>
          <p:nvPr/>
        </p:nvSpPr>
        <p:spPr>
          <a:xfrm>
            <a:off x="1103364" y="291295"/>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Quyền </a:t>
            </a:r>
            <a:r>
              <a:rPr lang="en-US" sz="2800" dirty="0" err="1">
                <a:latin typeface="Algerian" panose="04020705040A02060702" pitchFamily="82" charset="0"/>
              </a:rPr>
              <a:t>bề</a:t>
            </a:r>
            <a:r>
              <a:rPr lang="en-US" sz="2800" dirty="0">
                <a:latin typeface="Algerian" panose="04020705040A02060702" pitchFamily="82" charset="0"/>
              </a:rPr>
              <a:t> </a:t>
            </a:r>
            <a:r>
              <a:rPr lang="en-US" sz="2800" dirty="0" err="1">
                <a:latin typeface="Algerian" panose="04020705040A02060702" pitchFamily="82" charset="0"/>
              </a:rPr>
              <a:t>mặt</a:t>
            </a:r>
            <a:r>
              <a:rPr lang="en-US" sz="2800" dirty="0">
                <a:latin typeface="Algerian" panose="04020705040A02060702" pitchFamily="82" charset="0"/>
              </a:rPr>
              <a:t> (đ.267 – đ.273)</a:t>
            </a:r>
          </a:p>
        </p:txBody>
      </p:sp>
      <p:sp>
        <p:nvSpPr>
          <p:cNvPr id="7"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3910980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881" y="1444723"/>
            <a:ext cx="10220864" cy="4252617"/>
          </a:xfrm>
        </p:spPr>
        <p:txBody>
          <a:bodyPr>
            <a:normAutofit fontScale="92500"/>
          </a:bodyPr>
          <a:lstStyle/>
          <a:p>
            <a:pPr marL="502920" indent="-457200" algn="just">
              <a:buAutoNum type="arabicPeriod"/>
            </a:pPr>
            <a:r>
              <a:rPr lang="nl-NL" sz="2400" dirty="0"/>
              <a:t>Bổ sung Bảo lưu quyền sở hữu và Cầm giữ tài sản;</a:t>
            </a:r>
          </a:p>
          <a:p>
            <a:pPr marL="502920" indent="-457200" algn="just">
              <a:buFont typeface="Arial" pitchFamily="34" charset="0"/>
              <a:buAutoNum type="arabicPeriod"/>
            </a:pPr>
            <a:r>
              <a:rPr lang="nl-NL" sz="2400" dirty="0"/>
              <a:t>Quy định tài sản bảo đảm bao quát, cởi mở hơn; </a:t>
            </a:r>
          </a:p>
          <a:p>
            <a:pPr marL="502920" indent="-457200" algn="just">
              <a:buFont typeface="Arial" pitchFamily="34" charset="0"/>
              <a:buAutoNum type="arabicPeriod"/>
            </a:pPr>
            <a:r>
              <a:rPr lang="nl-NL" sz="2400" dirty="0"/>
              <a:t>Quy định tách biệt hơn giữa biện pháp bảo đảm bằng tài sản và biện pháp không bảo đảm bằng tài sản, giữa bảo đảm theo thỏa thuận và bảo đảm theo luật định; </a:t>
            </a:r>
          </a:p>
          <a:p>
            <a:pPr marL="502920" indent="-457200" algn="just">
              <a:buFont typeface="Arial" pitchFamily="34" charset="0"/>
              <a:buAutoNum type="arabicPeriod"/>
            </a:pPr>
            <a:r>
              <a:rPr lang="nl-NL" sz="2400" dirty="0"/>
              <a:t>Quy định cụ thể hơn về bảo đảm thực hiện nghĩa vụ trong tương lai</a:t>
            </a:r>
            <a:r>
              <a:rPr lang="en-US" sz="2400" dirty="0"/>
              <a:t>;</a:t>
            </a:r>
            <a:endParaRPr lang="en-US" sz="2400" b="1" i="1" dirty="0"/>
          </a:p>
          <a:p>
            <a:pPr marL="502920" indent="-457200" algn="just">
              <a:buFont typeface="Arial" pitchFamily="34" charset="0"/>
              <a:buAutoNum type="arabicPeriod"/>
            </a:pPr>
            <a:r>
              <a:rPr lang="nl-NL" sz="2400" dirty="0"/>
              <a:t>Quy định tách biệt giữa thời điểm biện pháp bảo đảm có hiệu lực và thời điểm phát sinh hiệu lực đối kháng với người thứ ba; </a:t>
            </a:r>
          </a:p>
          <a:p>
            <a:pPr marL="502920" indent="-457200" algn="just">
              <a:buFont typeface="Arial" pitchFamily="34" charset="0"/>
              <a:buAutoNum type="arabicPeriod"/>
            </a:pPr>
            <a:r>
              <a:rPr lang="en-US" sz="2400" dirty="0" err="1"/>
              <a:t>Quy</a:t>
            </a:r>
            <a:r>
              <a:rPr lang="en-US" sz="2400" dirty="0"/>
              <a:t> </a:t>
            </a:r>
            <a:r>
              <a:rPr lang="en-US" sz="2400" dirty="0" err="1"/>
              <a:t>định</a:t>
            </a:r>
            <a:r>
              <a:rPr lang="en-US" sz="2400" dirty="0"/>
              <a:t> cụ </a:t>
            </a:r>
            <a:r>
              <a:rPr lang="en-US" sz="2400" dirty="0" err="1"/>
              <a:t>thê</a:t>
            </a:r>
            <a:r>
              <a:rPr lang="en-US" sz="2400" dirty="0"/>
              <a:t>̉ </a:t>
            </a:r>
            <a:r>
              <a:rPr lang="en-US" sz="2400" dirty="0" err="1"/>
              <a:t>vê</a:t>
            </a:r>
            <a:r>
              <a:rPr lang="en-US" sz="2400" dirty="0"/>
              <a:t>̀ </a:t>
            </a:r>
            <a:r>
              <a:rPr lang="en-US" sz="2400" dirty="0" err="1"/>
              <a:t>phát</a:t>
            </a:r>
            <a:r>
              <a:rPr lang="en-US" sz="2400" dirty="0"/>
              <a:t> </a:t>
            </a:r>
            <a:r>
              <a:rPr lang="en-US" sz="2400" dirty="0" err="1"/>
              <a:t>sinh</a:t>
            </a:r>
            <a:r>
              <a:rPr lang="en-US" sz="2400" dirty="0"/>
              <a:t> </a:t>
            </a:r>
            <a:r>
              <a:rPr lang="en-US" sz="2400" dirty="0" err="1"/>
              <a:t>hiệu</a:t>
            </a:r>
            <a:r>
              <a:rPr lang="en-US" sz="2400" dirty="0"/>
              <a:t> </a:t>
            </a:r>
            <a:r>
              <a:rPr lang="en-US" sz="2400" dirty="0" err="1"/>
              <a:t>lực</a:t>
            </a:r>
            <a:r>
              <a:rPr lang="en-US" sz="2400" dirty="0"/>
              <a:t> </a:t>
            </a:r>
            <a:r>
              <a:rPr lang="en-US" sz="2400" dirty="0" err="1"/>
              <a:t>đối</a:t>
            </a:r>
            <a:r>
              <a:rPr lang="en-US" sz="2400" dirty="0"/>
              <a:t> </a:t>
            </a:r>
            <a:r>
              <a:rPr lang="en-US" sz="2400" dirty="0" err="1"/>
              <a:t>kháng</a:t>
            </a:r>
            <a:r>
              <a:rPr lang="en-US" sz="2400" dirty="0"/>
              <a:t> </a:t>
            </a:r>
            <a:r>
              <a:rPr lang="en-US" sz="2400" dirty="0" err="1"/>
              <a:t>đối</a:t>
            </a:r>
            <a:r>
              <a:rPr lang="en-US" sz="2400" dirty="0"/>
              <a:t> </a:t>
            </a:r>
            <a:r>
              <a:rPr lang="en-US" sz="2400" dirty="0" err="1"/>
              <a:t>với</a:t>
            </a:r>
            <a:r>
              <a:rPr lang="en-US" sz="2400" dirty="0"/>
              <a:t> </a:t>
            </a:r>
            <a:r>
              <a:rPr lang="en-US" sz="2400" dirty="0" err="1"/>
              <a:t>người</a:t>
            </a:r>
            <a:r>
              <a:rPr lang="en-US" sz="2400" dirty="0"/>
              <a:t> </a:t>
            </a:r>
            <a:r>
              <a:rPr lang="en-US" sz="2400" dirty="0" err="1"/>
              <a:t>thư</a:t>
            </a:r>
            <a:r>
              <a:rPr lang="en-US" sz="2400" dirty="0"/>
              <a:t>́ </a:t>
            </a:r>
            <a:r>
              <a:rPr lang="en-US" sz="2400" dirty="0" err="1"/>
              <a:t>ba</a:t>
            </a:r>
            <a:r>
              <a:rPr lang="en-US" sz="2400" dirty="0"/>
              <a:t>;</a:t>
            </a:r>
            <a:endParaRPr lang="nl-NL" sz="2400" dirty="0"/>
          </a:p>
          <a:p>
            <a:pPr marL="502920" indent="-457200" algn="just">
              <a:buFont typeface="Arial" pitchFamily="34" charset="0"/>
              <a:buAutoNum type="arabicPeriod"/>
            </a:pPr>
            <a:r>
              <a:rPr lang="nl-NL" sz="2400" dirty="0"/>
              <a:t>Quy định minh bạch, hợp lý, công bằng hơn về xử lý tài sản bảo đảm :</a:t>
            </a:r>
            <a:endParaRPr lang="es-ES" sz="2400" dirty="0"/>
          </a:p>
          <a:p>
            <a:pPr marL="45720" indent="0" algn="just">
              <a:buNone/>
            </a:pPr>
            <a:endParaRPr lang="en-US" sz="2400" dirty="0"/>
          </a:p>
          <a:p>
            <a:pPr marL="502920" indent="-457200">
              <a:buAutoNum type="arabicPeriod"/>
            </a:pPr>
            <a:endParaRPr lang="nl-NL" sz="2400" dirty="0"/>
          </a:p>
        </p:txBody>
      </p:sp>
      <p:sp>
        <p:nvSpPr>
          <p:cNvPr id="6" name="Title 1" title="Title and Content Layout with Chart"/>
          <p:cNvSpPr txBox="1">
            <a:spLocks/>
          </p:cNvSpPr>
          <p:nvPr/>
        </p:nvSpPr>
        <p:spPr>
          <a:xfrm>
            <a:off x="1071113" y="461161"/>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Bảo </a:t>
            </a:r>
            <a:r>
              <a:rPr lang="en-US" sz="2800" dirty="0" err="1">
                <a:latin typeface="Algerian" panose="04020705040A02060702" pitchFamily="82" charset="0"/>
              </a:rPr>
              <a:t>đảm</a:t>
            </a:r>
            <a:r>
              <a:rPr lang="en-US" sz="2800" dirty="0">
                <a:latin typeface="Algerian" panose="04020705040A02060702" pitchFamily="82" charset="0"/>
              </a:rPr>
              <a:t> </a:t>
            </a:r>
            <a:r>
              <a:rPr lang="en-US" sz="2800" dirty="0" err="1">
                <a:latin typeface="Algerian" panose="04020705040A02060702" pitchFamily="82" charset="0"/>
              </a:rPr>
              <a:t>thực</a:t>
            </a:r>
            <a:r>
              <a:rPr lang="en-US" sz="2800" dirty="0">
                <a:latin typeface="Algerian" panose="04020705040A02060702" pitchFamily="82" charset="0"/>
              </a:rPr>
              <a:t> </a:t>
            </a:r>
            <a:r>
              <a:rPr lang="en-US" sz="2800" dirty="0" err="1">
                <a:latin typeface="Algerian" panose="04020705040A02060702" pitchFamily="82" charset="0"/>
              </a:rPr>
              <a:t>hiện</a:t>
            </a:r>
            <a:r>
              <a:rPr lang="en-US" sz="2800" dirty="0">
                <a:latin typeface="Algerian" panose="04020705040A02060702" pitchFamily="82" charset="0"/>
              </a:rPr>
              <a:t> </a:t>
            </a:r>
            <a:r>
              <a:rPr lang="en-US" sz="2800" dirty="0" err="1">
                <a:latin typeface="Algerian" panose="04020705040A02060702" pitchFamily="82" charset="0"/>
              </a:rPr>
              <a:t>nghĩa</a:t>
            </a:r>
            <a:r>
              <a:rPr lang="en-US" sz="2800" dirty="0">
                <a:latin typeface="Algerian" panose="04020705040A02060702" pitchFamily="82" charset="0"/>
              </a:rPr>
              <a:t> vụ (đ.292 – đ.350)</a:t>
            </a:r>
          </a:p>
        </p:txBody>
      </p:sp>
      <p:sp>
        <p:nvSpPr>
          <p:cNvPr id="7" name="Content Placeholder 5"/>
          <p:cNvSpPr txBox="1">
            <a:spLocks/>
          </p:cNvSpPr>
          <p:nvPr/>
        </p:nvSpPr>
        <p:spPr>
          <a:xfrm>
            <a:off x="4676896"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512129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113" y="1526876"/>
            <a:ext cx="10220864" cy="4123426"/>
          </a:xfrm>
        </p:spPr>
        <p:txBody>
          <a:bodyPr>
            <a:normAutofit/>
          </a:bodyPr>
          <a:lstStyle/>
          <a:p>
            <a:pPr marL="502920" indent="-457200" algn="just">
              <a:buFont typeface="Arial" pitchFamily="34" charset="0"/>
              <a:buAutoNum type="arabicPeriod"/>
            </a:pPr>
            <a:endParaRPr lang="en-US" sz="2400"/>
          </a:p>
          <a:p>
            <a:pPr marL="45720" indent="0">
              <a:buNone/>
            </a:pPr>
            <a:endParaRPr lang="nl-NL" sz="2400"/>
          </a:p>
        </p:txBody>
      </p:sp>
      <p:sp>
        <p:nvSpPr>
          <p:cNvPr id="4" name="Rectangle 3"/>
          <p:cNvSpPr/>
          <p:nvPr/>
        </p:nvSpPr>
        <p:spPr>
          <a:xfrm>
            <a:off x="927279" y="1188696"/>
            <a:ext cx="10200067" cy="3958007"/>
          </a:xfrm>
          <a:prstGeom prst="rect">
            <a:avLst/>
          </a:prstGeom>
        </p:spPr>
        <p:txBody>
          <a:bodyPr wrap="square">
            <a:spAutoFit/>
          </a:bodyPr>
          <a:lstStyle/>
          <a:p>
            <a:pPr marL="342900" indent="-342900" algn="just">
              <a:lnSpc>
                <a:spcPct val="110000"/>
              </a:lnSpc>
              <a:spcBef>
                <a:spcPts val="600"/>
              </a:spcBef>
              <a:spcAft>
                <a:spcPts val="600"/>
              </a:spcAft>
              <a:buAutoNum type="arabicPeriod"/>
            </a:pPr>
            <a:r>
              <a:rPr lang="en-US" sz="2200" dirty="0" err="1">
                <a:solidFill>
                  <a:srgbClr val="000000"/>
                </a:solidFill>
                <a:latin typeface="Times New Roman" panose="02020603050405020304" pitchFamily="18" charset="0"/>
                <a:ea typeface="Calibri" panose="020F0502020204030204" pitchFamily="34" charset="0"/>
              </a:rPr>
              <a:t>Quy</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định</a:t>
            </a:r>
            <a:r>
              <a:rPr lang="en-US" sz="2200" dirty="0">
                <a:solidFill>
                  <a:srgbClr val="000000"/>
                </a:solidFill>
                <a:latin typeface="Times New Roman" panose="02020603050405020304" pitchFamily="18" charset="0"/>
                <a:ea typeface="Calibri" panose="020F0502020204030204" pitchFamily="34" charset="0"/>
              </a:rPr>
              <a:t> cụ </a:t>
            </a:r>
            <a:r>
              <a:rPr lang="en-US" sz="2200" dirty="0" err="1">
                <a:solidFill>
                  <a:srgbClr val="000000"/>
                </a:solidFill>
                <a:latin typeface="Times New Roman" panose="02020603050405020304" pitchFamily="18" charset="0"/>
                <a:ea typeface="Calibri" panose="020F0502020204030204" pitchFamily="34" charset="0"/>
              </a:rPr>
              <a:t>thê</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thiệt</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hại</a:t>
            </a:r>
            <a:r>
              <a:rPr lang="en-US" sz="2200" dirty="0">
                <a:solidFill>
                  <a:srgbClr val="000000"/>
                </a:solidFill>
                <a:latin typeface="Times New Roman" panose="02020603050405020304" pitchFamily="18" charset="0"/>
                <a:ea typeface="Calibri" panose="020F0502020204030204" pitchFamily="34" charset="0"/>
              </a:rPr>
              <a:t> do vi </a:t>
            </a:r>
            <a:r>
              <a:rPr lang="en-US" sz="2200" dirty="0" err="1">
                <a:solidFill>
                  <a:srgbClr val="000000"/>
                </a:solidFill>
                <a:latin typeface="Times New Roman" panose="02020603050405020304" pitchFamily="18" charset="0"/>
                <a:ea typeface="Calibri" panose="020F0502020204030204" pitchFamily="34" charset="0"/>
              </a:rPr>
              <a:t>phạm</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nghĩa</a:t>
            </a:r>
            <a:r>
              <a:rPr lang="en-US" sz="2200" dirty="0">
                <a:solidFill>
                  <a:srgbClr val="000000"/>
                </a:solidFill>
                <a:latin typeface="Times New Roman" panose="02020603050405020304" pitchFamily="18" charset="0"/>
                <a:ea typeface="Calibri" panose="020F0502020204030204" pitchFamily="34" charset="0"/>
              </a:rPr>
              <a:t> vụ; </a:t>
            </a:r>
            <a:r>
              <a:rPr lang="en-US" sz="2200" dirty="0" err="1">
                <a:solidFill>
                  <a:srgbClr val="000000"/>
                </a:solidFill>
                <a:latin typeface="Times New Roman" panose="02020603050405020304" pitchFamily="18" charset="0"/>
                <a:ea typeface="Calibri" panose="020F0502020204030204" pitchFamily="34" charset="0"/>
              </a:rPr>
              <a:t>Bên</a:t>
            </a:r>
            <a:r>
              <a:rPr lang="vi-VN" sz="2200" dirty="0">
                <a:solidFill>
                  <a:srgbClr val="000000"/>
                </a:solidFill>
                <a:latin typeface="Times New Roman" panose="02020603050405020304" pitchFamily="18" charset="0"/>
                <a:ea typeface="Calibri" panose="020F0502020204030204" pitchFamily="34" charset="0"/>
              </a:rPr>
              <a:t> có nghĩa vụ phải bồi thường toàn bộ thiệt hại, trừ trường hợp có thỏa thuận khác hoặc luật có quy định khác</a:t>
            </a:r>
            <a:r>
              <a:rPr lang="en-US" sz="2200" dirty="0">
                <a:solidFill>
                  <a:srgbClr val="000000"/>
                </a:solidFill>
                <a:latin typeface="Times New Roman" panose="02020603050405020304" pitchFamily="18" charset="0"/>
                <a:ea typeface="Calibri" panose="020F0502020204030204" pitchFamily="34" charset="0"/>
              </a:rPr>
              <a:t>;</a:t>
            </a:r>
            <a:endParaRPr lang="en-US" sz="2200" b="1" i="1" dirty="0">
              <a:solidFill>
                <a:srgbClr val="000000"/>
              </a:solidFill>
              <a:latin typeface="Times New Roman" panose="02020603050405020304" pitchFamily="18" charset="0"/>
              <a:ea typeface="Calibri" panose="020F0502020204030204" pitchFamily="34" charset="0"/>
            </a:endParaRPr>
          </a:p>
          <a:p>
            <a:pPr marL="342900" indent="-342900" algn="just">
              <a:lnSpc>
                <a:spcPct val="110000"/>
              </a:lnSpc>
              <a:spcBef>
                <a:spcPts val="600"/>
              </a:spcBef>
              <a:spcAft>
                <a:spcPts val="600"/>
              </a:spcAft>
              <a:buAutoNum type="arabicPeriod"/>
            </a:pPr>
            <a:r>
              <a:rPr lang="en-US" sz="2200" dirty="0" err="1">
                <a:solidFill>
                  <a:srgbClr val="000000"/>
                </a:solidFill>
                <a:latin typeface="Times New Roman" panose="02020603050405020304" pitchFamily="18" charset="0"/>
                <a:ea typeface="Calibri" panose="020F0502020204030204" pitchFamily="34" charset="0"/>
              </a:rPr>
              <a:t>Xác</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định</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lỗi</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theo</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nguyên</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tắc</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suy</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đoán</a:t>
            </a:r>
            <a:r>
              <a:rPr lang="en-US" sz="2200" dirty="0">
                <a:solidFill>
                  <a:srgbClr val="000000"/>
                </a:solidFill>
                <a:latin typeface="Times New Roman" panose="02020603050405020304" pitchFamily="18" charset="0"/>
                <a:ea typeface="Calibri" panose="020F0502020204030204" pitchFamily="34" charset="0"/>
              </a:rPr>
              <a:t> </a:t>
            </a:r>
            <a:r>
              <a:rPr lang="en-US" sz="2200" dirty="0" err="1">
                <a:solidFill>
                  <a:srgbClr val="000000"/>
                </a:solidFill>
                <a:latin typeface="Times New Roman" panose="02020603050405020304" pitchFamily="18" charset="0"/>
                <a:ea typeface="Calibri" panose="020F0502020204030204" pitchFamily="34" charset="0"/>
              </a:rPr>
              <a:t>lỗi</a:t>
            </a:r>
            <a:r>
              <a:rPr lang="en-US" sz="2200" dirty="0">
                <a:solidFill>
                  <a:srgbClr val="000000"/>
                </a:solidFill>
                <a:latin typeface="Times New Roman" panose="02020603050405020304" pitchFamily="18" charset="0"/>
                <a:ea typeface="Calibri" panose="020F0502020204030204" pitchFamily="34" charset="0"/>
              </a:rPr>
              <a:t>;</a:t>
            </a:r>
          </a:p>
          <a:p>
            <a:pPr marL="342900" indent="-342900" algn="just">
              <a:lnSpc>
                <a:spcPct val="110000"/>
              </a:lnSpc>
              <a:spcBef>
                <a:spcPts val="600"/>
              </a:spcBef>
              <a:spcAft>
                <a:spcPts val="600"/>
              </a:spcAft>
              <a:buAutoNum type="arabicPeriod"/>
            </a:pPr>
            <a:r>
              <a:rPr lang="vi-VN" sz="2200" dirty="0">
                <a:solidFill>
                  <a:schemeClr val="tx2"/>
                </a:solidFill>
                <a:latin typeface="Times New Roman" panose="02020603050405020304" pitchFamily="18" charset="0"/>
                <a:ea typeface="Times New Roman" panose="02020603050405020304" pitchFamily="18" charset="0"/>
              </a:rPr>
              <a:t>Bên có quyền phải áp dụng các biện pháp cần thiết, hợp lý để thiệt hại không xảy ra hoặc hạn chế thiệt hại cho mình; trường hợp do một phần lỗi của bên bị vi phạm thì bên vi phạm chỉ phải bồi thường thiệt hại tương ứng với mức độ lỗi của mình. </a:t>
            </a:r>
            <a:endParaRPr lang="en-US" sz="2200" dirty="0">
              <a:solidFill>
                <a:schemeClr val="tx2"/>
              </a:solidFill>
              <a:latin typeface="Times New Roman" panose="02020603050405020304" pitchFamily="18" charset="0"/>
              <a:ea typeface="Times New Roman" panose="02020603050405020304" pitchFamily="18" charset="0"/>
            </a:endParaRPr>
          </a:p>
          <a:p>
            <a:pPr marL="342900" indent="-342900" algn="just">
              <a:lnSpc>
                <a:spcPct val="110000"/>
              </a:lnSpc>
              <a:spcBef>
                <a:spcPts val="600"/>
              </a:spcBef>
              <a:spcAft>
                <a:spcPts val="600"/>
              </a:spcAft>
              <a:buAutoNum type="arabicPeriod"/>
            </a:pPr>
            <a:r>
              <a:rPr lang="en-US" sz="2200" dirty="0">
                <a:solidFill>
                  <a:schemeClr val="tx2"/>
                </a:solidFill>
                <a:latin typeface="Times New Roman" panose="02020603050405020304" pitchFamily="18" charset="0"/>
                <a:ea typeface="Times New Roman" panose="02020603050405020304" pitchFamily="18" charset="0"/>
              </a:rPr>
              <a:t>L</a:t>
            </a:r>
            <a:r>
              <a:rPr lang="vi-VN" sz="2200" dirty="0">
                <a:solidFill>
                  <a:schemeClr val="tx2"/>
                </a:solidFill>
                <a:latin typeface="Times New Roman" panose="02020603050405020304" pitchFamily="18" charset="0"/>
                <a:ea typeface="Times New Roman" panose="02020603050405020304" pitchFamily="18" charset="0"/>
              </a:rPr>
              <a:t>ãi suất phát sinh do chậm </a:t>
            </a:r>
            <a:r>
              <a:rPr lang="en-US" sz="2200" dirty="0" err="1">
                <a:solidFill>
                  <a:schemeClr val="tx2"/>
                </a:solidFill>
                <a:latin typeface="Times New Roman" panose="02020603050405020304" pitchFamily="18" charset="0"/>
                <a:ea typeface="Times New Roman" panose="02020603050405020304" pitchFamily="18" charset="0"/>
              </a:rPr>
              <a:t>thực</a:t>
            </a:r>
            <a:r>
              <a:rPr lang="en-US" sz="2200" dirty="0">
                <a:solidFill>
                  <a:schemeClr val="tx2"/>
                </a:solidFill>
                <a:latin typeface="Times New Roman" panose="02020603050405020304" pitchFamily="18" charset="0"/>
                <a:ea typeface="Times New Roman" panose="02020603050405020304" pitchFamily="18" charset="0"/>
              </a:rPr>
              <a:t> </a:t>
            </a:r>
            <a:r>
              <a:rPr lang="en-US" sz="2200" dirty="0" err="1">
                <a:solidFill>
                  <a:schemeClr val="tx2"/>
                </a:solidFill>
                <a:latin typeface="Times New Roman" panose="02020603050405020304" pitchFamily="18" charset="0"/>
                <a:ea typeface="Times New Roman" panose="02020603050405020304" pitchFamily="18" charset="0"/>
              </a:rPr>
              <a:t>hiện</a:t>
            </a:r>
            <a:r>
              <a:rPr lang="en-US" sz="2200" dirty="0">
                <a:solidFill>
                  <a:schemeClr val="tx2"/>
                </a:solidFill>
                <a:latin typeface="Times New Roman" panose="02020603050405020304" pitchFamily="18" charset="0"/>
                <a:ea typeface="Times New Roman" panose="02020603050405020304" pitchFamily="18" charset="0"/>
              </a:rPr>
              <a:t> </a:t>
            </a:r>
            <a:r>
              <a:rPr lang="en-US" sz="2200" dirty="0" err="1">
                <a:solidFill>
                  <a:schemeClr val="tx2"/>
                </a:solidFill>
                <a:latin typeface="Times New Roman" panose="02020603050405020304" pitchFamily="18" charset="0"/>
                <a:ea typeface="Times New Roman" panose="02020603050405020304" pitchFamily="18" charset="0"/>
              </a:rPr>
              <a:t>nghĩa</a:t>
            </a:r>
            <a:r>
              <a:rPr lang="en-US" sz="2200" dirty="0">
                <a:solidFill>
                  <a:schemeClr val="tx2"/>
                </a:solidFill>
                <a:latin typeface="Times New Roman" panose="02020603050405020304" pitchFamily="18" charset="0"/>
                <a:ea typeface="Times New Roman" panose="02020603050405020304" pitchFamily="18" charset="0"/>
              </a:rPr>
              <a:t> vụ </a:t>
            </a:r>
            <a:r>
              <a:rPr lang="vi-VN" sz="2200" dirty="0">
                <a:solidFill>
                  <a:schemeClr val="tx2"/>
                </a:solidFill>
                <a:latin typeface="Times New Roman" panose="02020603050405020304" pitchFamily="18" charset="0"/>
                <a:ea typeface="Times New Roman" panose="02020603050405020304" pitchFamily="18" charset="0"/>
              </a:rPr>
              <a:t>trả tiền dựa trên mức lãi suất cố định như trong hợp đồng vay tài sản</a:t>
            </a:r>
            <a:r>
              <a:rPr lang="en-US" sz="2200" dirty="0">
                <a:solidFill>
                  <a:schemeClr val="tx2"/>
                </a:solidFill>
                <a:latin typeface="Times New Roman" panose="02020603050405020304" pitchFamily="18" charset="0"/>
                <a:ea typeface="Times New Roman" panose="02020603050405020304" pitchFamily="18" charset="0"/>
              </a:rPr>
              <a:t>.</a:t>
            </a:r>
            <a:endParaRPr lang="en-US" sz="2200" dirty="0">
              <a:solidFill>
                <a:schemeClr val="tx2"/>
              </a:solidFill>
              <a:latin typeface="Times New Roman" panose="02020603050405020304" pitchFamily="18" charset="0"/>
              <a:ea typeface="Calibri" panose="020F0502020204030204" pitchFamily="34" charset="0"/>
            </a:endParaRPr>
          </a:p>
          <a:p>
            <a:pPr indent="457200" algn="just">
              <a:lnSpc>
                <a:spcPct val="110000"/>
              </a:lnSpc>
              <a:spcBef>
                <a:spcPts val="600"/>
              </a:spcBef>
              <a:spcAft>
                <a:spcPts val="600"/>
              </a:spcAft>
              <a:tabLst>
                <a:tab pos="810260" algn="l"/>
              </a:tabLst>
            </a:pPr>
            <a:endParaRPr lang="en-US" sz="1600" dirty="0">
              <a:effectLst/>
              <a:latin typeface="Times New Roman" panose="02020603050405020304" pitchFamily="18" charset="0"/>
              <a:ea typeface="Times New Roman" panose="02020603050405020304" pitchFamily="18" charset="0"/>
            </a:endParaRPr>
          </a:p>
        </p:txBody>
      </p:sp>
      <p:sp>
        <p:nvSpPr>
          <p:cNvPr id="6" name="Title 1" title="Title and Content Layout with Chart"/>
          <p:cNvSpPr txBox="1">
            <a:spLocks/>
          </p:cNvSpPr>
          <p:nvPr/>
        </p:nvSpPr>
        <p:spPr>
          <a:xfrm>
            <a:off x="998112" y="313635"/>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trÁCH</a:t>
            </a:r>
            <a:r>
              <a:rPr lang="en-US" sz="2800" dirty="0">
                <a:latin typeface="Algerian" panose="04020705040A02060702" pitchFamily="82" charset="0"/>
              </a:rPr>
              <a:t> NHIỆM DÂN SỰ (đ.351– đ.364)</a:t>
            </a:r>
          </a:p>
        </p:txBody>
      </p:sp>
      <p:sp>
        <p:nvSpPr>
          <p:cNvPr id="7"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587607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50006" y="1429555"/>
            <a:ext cx="10753859" cy="4114800"/>
          </a:xfrm>
        </p:spPr>
        <p:txBody>
          <a:bodyPr>
            <a:normAutofit/>
          </a:bodyPr>
          <a:lstStyle/>
          <a:p>
            <a:pPr marL="342900" indent="-342900" algn="just">
              <a:buAutoNum type="arabicPeriod"/>
            </a:pPr>
            <a:r>
              <a:rPr lang="es-ES" sz="2400" b="1" dirty="0" err="1"/>
              <a:t>Về</a:t>
            </a:r>
            <a:r>
              <a:rPr lang="es-ES" sz="2400" b="1" dirty="0"/>
              <a:t> </a:t>
            </a:r>
            <a:r>
              <a:rPr lang="es-ES" sz="2400" b="1" dirty="0" err="1"/>
              <a:t>giao</a:t>
            </a:r>
            <a:r>
              <a:rPr lang="es-ES" sz="2400" b="1" dirty="0"/>
              <a:t> </a:t>
            </a:r>
            <a:r>
              <a:rPr lang="es-ES" sz="2400" b="1" dirty="0" err="1"/>
              <a:t>kết</a:t>
            </a:r>
            <a:r>
              <a:rPr lang="es-ES" sz="2400" b="1" dirty="0"/>
              <a:t> </a:t>
            </a:r>
            <a:r>
              <a:rPr lang="es-ES" sz="2400" b="1" dirty="0" err="1"/>
              <a:t>hợp</a:t>
            </a:r>
            <a:r>
              <a:rPr lang="es-ES" sz="2400" b="1" dirty="0"/>
              <a:t> </a:t>
            </a:r>
            <a:r>
              <a:rPr lang="es-ES" sz="2400" b="1" dirty="0" err="1"/>
              <a:t>đồng</a:t>
            </a:r>
            <a:r>
              <a:rPr lang="es-ES" sz="2400" b="1" dirty="0"/>
              <a:t>: </a:t>
            </a:r>
            <a:r>
              <a:rPr lang="es-ES" sz="2400" dirty="0" err="1"/>
              <a:t>đề</a:t>
            </a:r>
            <a:r>
              <a:rPr lang="es-ES" sz="2400" dirty="0"/>
              <a:t> </a:t>
            </a:r>
            <a:r>
              <a:rPr lang="es-ES" sz="2400" dirty="0" err="1"/>
              <a:t>nghi</a:t>
            </a:r>
            <a:r>
              <a:rPr lang="es-ES" sz="2400" dirty="0"/>
              <a:t>̣ </a:t>
            </a:r>
            <a:r>
              <a:rPr lang="es-ES" sz="2400" dirty="0" err="1"/>
              <a:t>giao</a:t>
            </a:r>
            <a:r>
              <a:rPr lang="es-ES" sz="2400" dirty="0"/>
              <a:t> </a:t>
            </a:r>
            <a:r>
              <a:rPr lang="es-ES" sz="2400" dirty="0" err="1"/>
              <a:t>kết</a:t>
            </a:r>
            <a:r>
              <a:rPr lang="es-ES" sz="2400" dirty="0"/>
              <a:t> </a:t>
            </a:r>
            <a:r>
              <a:rPr lang="es-ES" sz="2400" dirty="0" err="1"/>
              <a:t>tới</a:t>
            </a:r>
            <a:r>
              <a:rPr lang="es-ES" sz="2400" dirty="0"/>
              <a:t> </a:t>
            </a:r>
            <a:r>
              <a:rPr lang="es-ES" sz="2400" dirty="0" err="1"/>
              <a:t>công</a:t>
            </a:r>
            <a:r>
              <a:rPr lang="es-ES" sz="2400" dirty="0"/>
              <a:t> </a:t>
            </a:r>
            <a:r>
              <a:rPr lang="es-ES" sz="2400" dirty="0" err="1"/>
              <a:t>chúng</a:t>
            </a:r>
            <a:r>
              <a:rPr lang="es-ES" sz="2400" dirty="0"/>
              <a:t>, </a:t>
            </a:r>
            <a:r>
              <a:rPr lang="es-ES" sz="2400" dirty="0" err="1"/>
              <a:t>thông</a:t>
            </a:r>
            <a:r>
              <a:rPr lang="es-ES" sz="2400" dirty="0"/>
              <a:t> </a:t>
            </a:r>
            <a:r>
              <a:rPr lang="es-ES" sz="2400" dirty="0" err="1"/>
              <a:t>tin</a:t>
            </a:r>
            <a:r>
              <a:rPr lang="es-ES" sz="2400" dirty="0"/>
              <a:t> </a:t>
            </a:r>
            <a:r>
              <a:rPr lang="es-ES" sz="2400" dirty="0" err="1"/>
              <a:t>trong</a:t>
            </a:r>
            <a:r>
              <a:rPr lang="es-ES" sz="2400" dirty="0"/>
              <a:t> </a:t>
            </a:r>
            <a:r>
              <a:rPr lang="es-ES" sz="2400" dirty="0" err="1"/>
              <a:t>giao</a:t>
            </a:r>
            <a:r>
              <a:rPr lang="es-ES" sz="2400" dirty="0"/>
              <a:t> </a:t>
            </a:r>
            <a:r>
              <a:rPr lang="es-ES" sz="2400" dirty="0" err="1"/>
              <a:t>kết</a:t>
            </a:r>
            <a:r>
              <a:rPr lang="es-ES" sz="2400" dirty="0"/>
              <a:t> </a:t>
            </a:r>
            <a:r>
              <a:rPr lang="es-ES" sz="2400" dirty="0" err="1"/>
              <a:t>hợp</a:t>
            </a:r>
            <a:r>
              <a:rPr lang="es-ES" sz="2400" dirty="0"/>
              <a:t> </a:t>
            </a:r>
            <a:r>
              <a:rPr lang="es-ES" sz="2400" dirty="0" err="1"/>
              <a:t>đồng</a:t>
            </a:r>
            <a:r>
              <a:rPr lang="es-ES" sz="2400" dirty="0"/>
              <a:t>, </a:t>
            </a:r>
            <a:r>
              <a:rPr lang="es-ES" sz="2400" dirty="0" err="1"/>
              <a:t>thói</a:t>
            </a:r>
            <a:r>
              <a:rPr lang="es-ES" sz="2400" dirty="0"/>
              <a:t> </a:t>
            </a:r>
            <a:r>
              <a:rPr lang="es-ES" sz="2400" dirty="0" err="1"/>
              <a:t>quen</a:t>
            </a:r>
            <a:r>
              <a:rPr lang="es-ES" sz="2400" dirty="0"/>
              <a:t> </a:t>
            </a:r>
            <a:r>
              <a:rPr lang="es-ES" sz="2400" dirty="0" err="1"/>
              <a:t>trong</a:t>
            </a:r>
            <a:r>
              <a:rPr lang="es-ES" sz="2400" dirty="0"/>
              <a:t> </a:t>
            </a:r>
            <a:r>
              <a:rPr lang="es-ES" sz="2400" dirty="0" err="1"/>
              <a:t>chấp</a:t>
            </a:r>
            <a:r>
              <a:rPr lang="es-ES" sz="2400" dirty="0"/>
              <a:t> </a:t>
            </a:r>
            <a:r>
              <a:rPr lang="es-ES" sz="2400" dirty="0" err="1"/>
              <a:t>nhận</a:t>
            </a:r>
            <a:r>
              <a:rPr lang="es-ES" sz="2400" dirty="0"/>
              <a:t> </a:t>
            </a:r>
            <a:r>
              <a:rPr lang="es-ES" sz="2400" dirty="0" err="1"/>
              <a:t>đê</a:t>
            </a:r>
            <a:r>
              <a:rPr lang="es-ES" sz="2400" dirty="0"/>
              <a:t>̀ </a:t>
            </a:r>
            <a:r>
              <a:rPr lang="es-ES" sz="2400" dirty="0" err="1"/>
              <a:t>nghi</a:t>
            </a:r>
            <a:r>
              <a:rPr lang="es-ES" sz="2400" dirty="0"/>
              <a:t>̣ </a:t>
            </a:r>
            <a:r>
              <a:rPr lang="es-ES" sz="2400" dirty="0" err="1"/>
              <a:t>giao</a:t>
            </a:r>
            <a:r>
              <a:rPr lang="es-ES" sz="2400" dirty="0"/>
              <a:t> </a:t>
            </a:r>
            <a:r>
              <a:rPr lang="es-ES" sz="2400" dirty="0" err="1"/>
              <a:t>kết</a:t>
            </a:r>
            <a:r>
              <a:rPr lang="es-ES" sz="2400" dirty="0"/>
              <a:t>, </a:t>
            </a:r>
            <a:r>
              <a:rPr lang="es-ES" sz="2400" dirty="0" err="1"/>
              <a:t>nội</a:t>
            </a:r>
            <a:r>
              <a:rPr lang="es-ES" sz="2400" dirty="0"/>
              <a:t> </a:t>
            </a:r>
            <a:r>
              <a:rPr lang="es-ES" sz="2400" dirty="0" err="1"/>
              <a:t>dung</a:t>
            </a:r>
            <a:r>
              <a:rPr lang="es-ES" sz="2400" dirty="0"/>
              <a:t> </a:t>
            </a:r>
            <a:r>
              <a:rPr lang="es-ES" sz="2400" dirty="0" err="1"/>
              <a:t>hợp</a:t>
            </a:r>
            <a:r>
              <a:rPr lang="es-ES" sz="2400" dirty="0"/>
              <a:t> </a:t>
            </a:r>
            <a:r>
              <a:rPr lang="es-ES" sz="2400" dirty="0" err="1"/>
              <a:t>đồng</a:t>
            </a:r>
            <a:r>
              <a:rPr lang="es-ES" sz="2400" dirty="0"/>
              <a:t> </a:t>
            </a:r>
            <a:r>
              <a:rPr lang="es-ES" sz="2400" dirty="0" err="1"/>
              <a:t>theo</a:t>
            </a:r>
            <a:r>
              <a:rPr lang="es-ES" sz="2400" dirty="0"/>
              <a:t> </a:t>
            </a:r>
            <a:r>
              <a:rPr lang="es-ES" sz="2400" dirty="0" err="1"/>
              <a:t>thỏa</a:t>
            </a:r>
            <a:r>
              <a:rPr lang="es-ES" sz="2400" dirty="0"/>
              <a:t> </a:t>
            </a:r>
            <a:r>
              <a:rPr lang="es-ES" sz="2400" dirty="0" err="1"/>
              <a:t>thuận</a:t>
            </a:r>
            <a:r>
              <a:rPr lang="es-ES" sz="2400" dirty="0"/>
              <a:t> </a:t>
            </a:r>
            <a:r>
              <a:rPr lang="es-ES" sz="2400" dirty="0" err="1"/>
              <a:t>của</a:t>
            </a:r>
            <a:r>
              <a:rPr lang="es-ES" sz="2400" dirty="0"/>
              <a:t> </a:t>
            </a:r>
            <a:r>
              <a:rPr lang="es-ES" sz="2400" dirty="0" err="1"/>
              <a:t>các</a:t>
            </a:r>
            <a:r>
              <a:rPr lang="es-ES" sz="2400" dirty="0"/>
              <a:t> </a:t>
            </a:r>
            <a:r>
              <a:rPr lang="es-ES" sz="2400" dirty="0" err="1"/>
              <a:t>bên</a:t>
            </a:r>
            <a:r>
              <a:rPr lang="es-ES" sz="2400" dirty="0"/>
              <a:t>, </a:t>
            </a:r>
            <a:r>
              <a:rPr lang="es-ES" sz="2400" dirty="0" err="1"/>
              <a:t>thời</a:t>
            </a:r>
            <a:r>
              <a:rPr lang="es-ES" sz="2400" dirty="0"/>
              <a:t> </a:t>
            </a:r>
            <a:r>
              <a:rPr lang="es-ES" sz="2400" dirty="0" err="1"/>
              <a:t>điểm</a:t>
            </a:r>
            <a:r>
              <a:rPr lang="es-ES" sz="2400" dirty="0"/>
              <a:t> </a:t>
            </a:r>
            <a:r>
              <a:rPr lang="es-ES" sz="2400" dirty="0" err="1"/>
              <a:t>giao</a:t>
            </a:r>
            <a:r>
              <a:rPr lang="es-ES" sz="2400" dirty="0"/>
              <a:t> </a:t>
            </a:r>
            <a:r>
              <a:rPr lang="es-ES" sz="2400" dirty="0" err="1"/>
              <a:t>kết</a:t>
            </a:r>
            <a:r>
              <a:rPr lang="es-ES" sz="2400" dirty="0"/>
              <a:t> </a:t>
            </a:r>
            <a:r>
              <a:rPr lang="es-ES" sz="2400" dirty="0" err="1"/>
              <a:t>hợp</a:t>
            </a:r>
            <a:r>
              <a:rPr lang="es-ES" sz="2400" dirty="0"/>
              <a:t> </a:t>
            </a:r>
            <a:r>
              <a:rPr lang="es-ES" sz="2400" dirty="0" err="1"/>
              <a:t>đồng</a:t>
            </a:r>
            <a:r>
              <a:rPr lang="es-ES" sz="2400" dirty="0"/>
              <a:t>, </a:t>
            </a:r>
            <a:r>
              <a:rPr lang="es-ES" sz="2400" dirty="0" err="1"/>
              <a:t>giải</a:t>
            </a:r>
            <a:r>
              <a:rPr lang="es-ES" sz="2400" dirty="0"/>
              <a:t> </a:t>
            </a:r>
            <a:r>
              <a:rPr lang="es-ES" sz="2400" dirty="0" err="1"/>
              <a:t>thích</a:t>
            </a:r>
            <a:r>
              <a:rPr lang="es-ES" sz="2400" dirty="0"/>
              <a:t> </a:t>
            </a:r>
            <a:r>
              <a:rPr lang="es-ES" sz="2400" dirty="0" err="1"/>
              <a:t>hợp</a:t>
            </a:r>
            <a:r>
              <a:rPr lang="es-ES" sz="2400" dirty="0"/>
              <a:t> </a:t>
            </a:r>
            <a:r>
              <a:rPr lang="es-ES" sz="2400" dirty="0" err="1"/>
              <a:t>đồng</a:t>
            </a:r>
            <a:r>
              <a:rPr lang="es-ES" sz="2400" dirty="0"/>
              <a:t>; </a:t>
            </a:r>
            <a:r>
              <a:rPr lang="es-ES" sz="2400" dirty="0" err="1"/>
              <a:t>hợp</a:t>
            </a:r>
            <a:r>
              <a:rPr lang="es-ES" sz="2400" dirty="0"/>
              <a:t> </a:t>
            </a:r>
            <a:r>
              <a:rPr lang="es-ES" sz="2400" dirty="0" err="1"/>
              <a:t>đồng</a:t>
            </a:r>
            <a:r>
              <a:rPr lang="es-ES" sz="2400" dirty="0"/>
              <a:t> </a:t>
            </a:r>
            <a:r>
              <a:rPr lang="es-ES" sz="2400" dirty="0" err="1"/>
              <a:t>theo</a:t>
            </a:r>
            <a:r>
              <a:rPr lang="es-ES" sz="2400" dirty="0"/>
              <a:t> </a:t>
            </a:r>
            <a:r>
              <a:rPr lang="es-ES" sz="2400" dirty="0" err="1"/>
              <a:t>mẫu</a:t>
            </a:r>
            <a:r>
              <a:rPr lang="es-ES" sz="2400" dirty="0"/>
              <a:t>, </a:t>
            </a:r>
            <a:r>
              <a:rPr lang="es-ES" sz="2400" dirty="0" err="1"/>
              <a:t>điều</a:t>
            </a:r>
            <a:r>
              <a:rPr lang="es-ES" sz="2400" dirty="0"/>
              <a:t> </a:t>
            </a:r>
            <a:r>
              <a:rPr lang="es-ES" sz="2400" dirty="0" err="1"/>
              <a:t>kiện</a:t>
            </a:r>
            <a:r>
              <a:rPr lang="es-ES" sz="2400" dirty="0"/>
              <a:t> </a:t>
            </a:r>
            <a:r>
              <a:rPr lang="es-ES" sz="2400" dirty="0" err="1"/>
              <a:t>giao</a:t>
            </a:r>
            <a:r>
              <a:rPr lang="es-ES" sz="2400" dirty="0"/>
              <a:t> </a:t>
            </a:r>
            <a:r>
              <a:rPr lang="es-ES" sz="2400" dirty="0" err="1"/>
              <a:t>dịch</a:t>
            </a:r>
            <a:r>
              <a:rPr lang="es-ES" sz="2400" dirty="0"/>
              <a:t> </a:t>
            </a:r>
            <a:r>
              <a:rPr lang="es-ES" sz="2400" dirty="0" err="1"/>
              <a:t>chung</a:t>
            </a:r>
            <a:r>
              <a:rPr lang="es-ES" sz="2400" dirty="0"/>
              <a:t>…</a:t>
            </a:r>
            <a:endParaRPr lang="es-ES" sz="2400" b="1" dirty="0"/>
          </a:p>
          <a:p>
            <a:pPr marL="342900" indent="-342900" algn="just">
              <a:buAutoNum type="arabicPeriod"/>
            </a:pPr>
            <a:r>
              <a:rPr lang="es-ES" sz="2400" b="1" dirty="0" err="1"/>
              <a:t>Thực</a:t>
            </a:r>
            <a:r>
              <a:rPr lang="es-ES" sz="2400" b="1" dirty="0"/>
              <a:t> </a:t>
            </a:r>
            <a:r>
              <a:rPr lang="es-ES" sz="2400" b="1" dirty="0" err="1"/>
              <a:t>hiện</a:t>
            </a:r>
            <a:r>
              <a:rPr lang="es-ES" sz="2400" b="1" dirty="0"/>
              <a:t> </a:t>
            </a:r>
            <a:r>
              <a:rPr lang="es-ES" sz="2400" b="1" dirty="0" err="1"/>
              <a:t>hợp</a:t>
            </a:r>
            <a:r>
              <a:rPr lang="es-ES" sz="2400" b="1" dirty="0"/>
              <a:t> </a:t>
            </a:r>
            <a:r>
              <a:rPr lang="es-ES" sz="2400" b="1" dirty="0" err="1"/>
              <a:t>đồng</a:t>
            </a:r>
            <a:r>
              <a:rPr lang="es-ES" sz="2400" b="1" dirty="0"/>
              <a:t>: </a:t>
            </a:r>
            <a:r>
              <a:rPr lang="es-ES" sz="2400" dirty="0" err="1"/>
              <a:t>quyền</a:t>
            </a:r>
            <a:r>
              <a:rPr lang="es-ES" sz="2400" dirty="0"/>
              <a:t> </a:t>
            </a:r>
            <a:r>
              <a:rPr lang="es-ES" sz="2400" dirty="0" err="1"/>
              <a:t>tư</a:t>
            </a:r>
            <a:r>
              <a:rPr lang="es-ES" sz="2400" dirty="0"/>
              <a:t>̀ </a:t>
            </a:r>
            <a:r>
              <a:rPr lang="es-ES" sz="2400" dirty="0" err="1"/>
              <a:t>chối</a:t>
            </a:r>
            <a:r>
              <a:rPr lang="es-ES" sz="2400" dirty="0"/>
              <a:t> </a:t>
            </a:r>
            <a:r>
              <a:rPr lang="es-ES" sz="2400" dirty="0" err="1"/>
              <a:t>cua</a:t>
            </a:r>
            <a:r>
              <a:rPr lang="es-ES" sz="2400" dirty="0"/>
              <a:t>̉ </a:t>
            </a:r>
            <a:r>
              <a:rPr lang="es-ES" sz="2400" dirty="0" err="1"/>
              <a:t>người</a:t>
            </a:r>
            <a:r>
              <a:rPr lang="es-ES" sz="2400" dirty="0"/>
              <a:t> </a:t>
            </a:r>
            <a:r>
              <a:rPr lang="es-ES" sz="2400" dirty="0" err="1"/>
              <a:t>thư</a:t>
            </a:r>
            <a:r>
              <a:rPr lang="es-ES" sz="2400" dirty="0"/>
              <a:t>́ </a:t>
            </a:r>
            <a:r>
              <a:rPr lang="es-ES" sz="2400" dirty="0" err="1"/>
              <a:t>ba</a:t>
            </a:r>
            <a:r>
              <a:rPr lang="es-ES" sz="2400" dirty="0"/>
              <a:t> </a:t>
            </a:r>
            <a:r>
              <a:rPr lang="es-ES" sz="2400" dirty="0" err="1"/>
              <a:t>trong</a:t>
            </a:r>
            <a:r>
              <a:rPr lang="es-ES" sz="2400" dirty="0"/>
              <a:t> </a:t>
            </a:r>
            <a:r>
              <a:rPr lang="es-ES" sz="2400" dirty="0" err="1"/>
              <a:t>hợp</a:t>
            </a:r>
            <a:r>
              <a:rPr lang="es-ES" sz="2400" dirty="0"/>
              <a:t> </a:t>
            </a:r>
            <a:r>
              <a:rPr lang="es-ES" sz="2400" dirty="0" err="1"/>
              <a:t>đồng</a:t>
            </a:r>
            <a:r>
              <a:rPr lang="es-ES" sz="2400" dirty="0"/>
              <a:t> vì </a:t>
            </a:r>
            <a:r>
              <a:rPr lang="es-ES" sz="2400" dirty="0" err="1"/>
              <a:t>lợi</a:t>
            </a:r>
            <a:r>
              <a:rPr lang="es-ES" sz="2400" dirty="0"/>
              <a:t> </a:t>
            </a:r>
            <a:r>
              <a:rPr lang="es-ES" sz="2400" dirty="0" err="1"/>
              <a:t>ích</a:t>
            </a:r>
            <a:r>
              <a:rPr lang="es-ES" sz="2400" dirty="0"/>
              <a:t> </a:t>
            </a:r>
            <a:r>
              <a:rPr lang="es-ES" sz="2400" dirty="0" err="1"/>
              <a:t>của</a:t>
            </a:r>
            <a:r>
              <a:rPr lang="es-ES" sz="2400" dirty="0"/>
              <a:t> </a:t>
            </a:r>
            <a:r>
              <a:rPr lang="es-ES" sz="2400" dirty="0" err="1"/>
              <a:t>người</a:t>
            </a:r>
            <a:r>
              <a:rPr lang="es-ES" sz="2400" dirty="0"/>
              <a:t> </a:t>
            </a:r>
            <a:r>
              <a:rPr lang="es-ES" sz="2400" dirty="0" err="1"/>
              <a:t>thư</a:t>
            </a:r>
            <a:r>
              <a:rPr lang="es-ES" sz="2400" dirty="0"/>
              <a:t>́ </a:t>
            </a:r>
            <a:r>
              <a:rPr lang="es-ES" sz="2400" dirty="0" err="1"/>
              <a:t>ba</a:t>
            </a:r>
            <a:r>
              <a:rPr lang="es-ES" sz="2400" dirty="0"/>
              <a:t>, </a:t>
            </a:r>
            <a:r>
              <a:rPr lang="es-ES" sz="2400" dirty="0" err="1"/>
              <a:t>thiệt</a:t>
            </a:r>
            <a:r>
              <a:rPr lang="es-ES" sz="2400" dirty="0"/>
              <a:t> </a:t>
            </a:r>
            <a:r>
              <a:rPr lang="es-ES" sz="2400" dirty="0" err="1"/>
              <a:t>hại</a:t>
            </a:r>
            <a:r>
              <a:rPr lang="es-ES" sz="2400" dirty="0"/>
              <a:t> </a:t>
            </a:r>
            <a:r>
              <a:rPr lang="es-ES" sz="2400" dirty="0" err="1"/>
              <a:t>được</a:t>
            </a:r>
            <a:r>
              <a:rPr lang="es-ES" sz="2400" dirty="0"/>
              <a:t> </a:t>
            </a:r>
            <a:r>
              <a:rPr lang="es-ES" sz="2400" dirty="0" err="1"/>
              <a:t>bồi</a:t>
            </a:r>
            <a:r>
              <a:rPr lang="es-ES" sz="2400" dirty="0"/>
              <a:t> </a:t>
            </a:r>
            <a:r>
              <a:rPr lang="es-ES" sz="2400" dirty="0" err="1"/>
              <a:t>thường</a:t>
            </a:r>
            <a:r>
              <a:rPr lang="es-ES" sz="2400" dirty="0"/>
              <a:t> do vi </a:t>
            </a:r>
            <a:r>
              <a:rPr lang="es-ES" sz="2400" dirty="0" err="1"/>
              <a:t>phạm</a:t>
            </a:r>
            <a:r>
              <a:rPr lang="es-ES" sz="2400" dirty="0"/>
              <a:t> </a:t>
            </a:r>
            <a:r>
              <a:rPr lang="es-ES" sz="2400" dirty="0" err="1"/>
              <a:t>hợp</a:t>
            </a:r>
            <a:r>
              <a:rPr lang="es-ES" sz="2400" dirty="0"/>
              <a:t> </a:t>
            </a:r>
            <a:r>
              <a:rPr lang="es-ES" sz="2400" dirty="0" err="1"/>
              <a:t>đồng</a:t>
            </a:r>
            <a:r>
              <a:rPr lang="es-ES" sz="2400" dirty="0"/>
              <a:t>, </a:t>
            </a:r>
            <a:r>
              <a:rPr lang="es-ES" sz="2400" dirty="0" err="1"/>
              <a:t>thực</a:t>
            </a:r>
            <a:r>
              <a:rPr lang="es-ES" sz="2400" dirty="0"/>
              <a:t> </a:t>
            </a:r>
            <a:r>
              <a:rPr lang="es-ES" sz="2400" dirty="0" err="1"/>
              <a:t>hiện</a:t>
            </a:r>
            <a:r>
              <a:rPr lang="es-ES" sz="2400" dirty="0"/>
              <a:t> </a:t>
            </a:r>
            <a:r>
              <a:rPr lang="es-ES" sz="2400" dirty="0" err="1"/>
              <a:t>hợp</a:t>
            </a:r>
            <a:r>
              <a:rPr lang="es-ES" sz="2400" dirty="0"/>
              <a:t> </a:t>
            </a:r>
            <a:r>
              <a:rPr lang="es-ES" sz="2400" dirty="0" err="1"/>
              <a:t>đồng</a:t>
            </a:r>
            <a:r>
              <a:rPr lang="es-ES" sz="2400" dirty="0"/>
              <a:t> </a:t>
            </a:r>
            <a:r>
              <a:rPr lang="es-ES" sz="2400" dirty="0" err="1"/>
              <a:t>khi</a:t>
            </a:r>
            <a:r>
              <a:rPr lang="es-ES" sz="2400" dirty="0"/>
              <a:t> </a:t>
            </a:r>
            <a:r>
              <a:rPr lang="es-ES" sz="2400" dirty="0" err="1"/>
              <a:t>hoàn</a:t>
            </a:r>
            <a:r>
              <a:rPr lang="es-ES" sz="2400" dirty="0"/>
              <a:t> </a:t>
            </a:r>
            <a:r>
              <a:rPr lang="es-ES" sz="2400" dirty="0" err="1"/>
              <a:t>cảnh</a:t>
            </a:r>
            <a:r>
              <a:rPr lang="es-ES" sz="2400" dirty="0"/>
              <a:t> </a:t>
            </a:r>
            <a:r>
              <a:rPr lang="es-ES" sz="2400" dirty="0" err="1"/>
              <a:t>thay</a:t>
            </a:r>
            <a:r>
              <a:rPr lang="es-ES" sz="2400" dirty="0"/>
              <a:t> </a:t>
            </a:r>
            <a:r>
              <a:rPr lang="es-ES" sz="2400" dirty="0" err="1"/>
              <a:t>đổi</a:t>
            </a:r>
            <a:r>
              <a:rPr lang="es-ES" sz="2400" dirty="0"/>
              <a:t>.</a:t>
            </a:r>
          </a:p>
          <a:p>
            <a:pPr marL="342900" indent="-342900" algn="just">
              <a:buAutoNum type="arabicPeriod"/>
            </a:pPr>
            <a:r>
              <a:rPr lang="es-ES" sz="2400" b="1" dirty="0" err="1"/>
              <a:t>Sửa</a:t>
            </a:r>
            <a:r>
              <a:rPr lang="es-ES" sz="2400" b="1" dirty="0"/>
              <a:t> </a:t>
            </a:r>
            <a:r>
              <a:rPr lang="es-ES" sz="2400" b="1" dirty="0" err="1"/>
              <a:t>đổi</a:t>
            </a:r>
            <a:r>
              <a:rPr lang="es-ES" sz="2400" b="1" dirty="0"/>
              <a:t>, </a:t>
            </a:r>
            <a:r>
              <a:rPr lang="es-ES" sz="2400" b="1" dirty="0" err="1"/>
              <a:t>chấm</a:t>
            </a:r>
            <a:r>
              <a:rPr lang="es-ES" sz="2400" b="1" dirty="0"/>
              <a:t> </a:t>
            </a:r>
            <a:r>
              <a:rPr lang="es-ES" sz="2400" b="1" dirty="0" err="1"/>
              <a:t>dứt</a:t>
            </a:r>
            <a:r>
              <a:rPr lang="es-ES" sz="2400" b="1" dirty="0"/>
              <a:t> </a:t>
            </a:r>
            <a:r>
              <a:rPr lang="es-ES" sz="2400" b="1" dirty="0" err="1"/>
              <a:t>hợp</a:t>
            </a:r>
            <a:r>
              <a:rPr lang="es-ES" sz="2400" b="1" dirty="0"/>
              <a:t> </a:t>
            </a:r>
            <a:r>
              <a:rPr lang="es-ES" sz="2400" b="1" dirty="0" err="1"/>
              <a:t>đồng</a:t>
            </a:r>
            <a:r>
              <a:rPr lang="es-ES" sz="2400" b="1" dirty="0"/>
              <a:t>: </a:t>
            </a:r>
            <a:r>
              <a:rPr lang="es-ES" sz="2400" dirty="0" err="1"/>
              <a:t>căn</a:t>
            </a:r>
            <a:r>
              <a:rPr lang="es-ES" sz="2400" dirty="0"/>
              <a:t> </a:t>
            </a:r>
            <a:r>
              <a:rPr lang="es-ES" sz="2400" dirty="0" err="1"/>
              <a:t>cư</a:t>
            </a:r>
            <a:r>
              <a:rPr lang="es-ES" sz="2400" dirty="0"/>
              <a:t>́, </a:t>
            </a:r>
            <a:r>
              <a:rPr lang="es-ES" sz="2400" dirty="0" err="1"/>
              <a:t>hậu</a:t>
            </a:r>
            <a:r>
              <a:rPr lang="es-ES" sz="2400" dirty="0"/>
              <a:t> quả </a:t>
            </a:r>
            <a:r>
              <a:rPr lang="es-ES" sz="2400" dirty="0" err="1"/>
              <a:t>hủy</a:t>
            </a:r>
            <a:r>
              <a:rPr lang="es-ES" sz="2400" dirty="0"/>
              <a:t> </a:t>
            </a:r>
            <a:r>
              <a:rPr lang="es-ES" sz="2400" dirty="0" err="1"/>
              <a:t>bo</a:t>
            </a:r>
            <a:r>
              <a:rPr lang="es-ES" sz="2400" dirty="0"/>
              <a:t>̉ </a:t>
            </a:r>
            <a:r>
              <a:rPr lang="es-ES" sz="2400" dirty="0" err="1"/>
              <a:t>hợp</a:t>
            </a:r>
            <a:r>
              <a:rPr lang="es-ES" sz="2400" dirty="0"/>
              <a:t> </a:t>
            </a:r>
            <a:r>
              <a:rPr lang="es-ES" sz="2400" dirty="0" err="1"/>
              <a:t>đồng</a:t>
            </a:r>
            <a:r>
              <a:rPr lang="es-ES" sz="2400" dirty="0"/>
              <a:t>, </a:t>
            </a:r>
            <a:r>
              <a:rPr lang="es-ES" sz="2400" dirty="0" err="1"/>
              <a:t>đơn</a:t>
            </a:r>
            <a:r>
              <a:rPr lang="es-ES" sz="2400" dirty="0"/>
              <a:t> </a:t>
            </a:r>
            <a:r>
              <a:rPr lang="es-ES" sz="2400" dirty="0" err="1"/>
              <a:t>phương</a:t>
            </a:r>
            <a:r>
              <a:rPr lang="es-ES" sz="2400" dirty="0"/>
              <a:t> </a:t>
            </a:r>
            <a:r>
              <a:rPr lang="es-ES" sz="2400" dirty="0" err="1"/>
              <a:t>chấm</a:t>
            </a:r>
            <a:r>
              <a:rPr lang="es-ES" sz="2400" dirty="0"/>
              <a:t> </a:t>
            </a:r>
            <a:r>
              <a:rPr lang="es-ES" sz="2400" dirty="0" err="1"/>
              <a:t>dứt</a:t>
            </a:r>
            <a:r>
              <a:rPr lang="es-ES" sz="2400" dirty="0"/>
              <a:t> </a:t>
            </a:r>
            <a:r>
              <a:rPr lang="es-ES" sz="2400" dirty="0" err="1"/>
              <a:t>thực</a:t>
            </a:r>
            <a:r>
              <a:rPr lang="es-ES" sz="2400" dirty="0"/>
              <a:t> </a:t>
            </a:r>
            <a:r>
              <a:rPr lang="es-ES" sz="2400" dirty="0" err="1"/>
              <a:t>hiện</a:t>
            </a:r>
            <a:r>
              <a:rPr lang="es-ES" sz="2400" dirty="0"/>
              <a:t> </a:t>
            </a:r>
            <a:r>
              <a:rPr lang="es-ES" sz="2400" dirty="0" err="1"/>
              <a:t>hợp</a:t>
            </a:r>
            <a:r>
              <a:rPr lang="es-ES" sz="2400" dirty="0"/>
              <a:t> </a:t>
            </a:r>
            <a:r>
              <a:rPr lang="es-ES" sz="2400" dirty="0" err="1"/>
              <a:t>đồng</a:t>
            </a:r>
            <a:r>
              <a:rPr lang="es-ES" sz="2400" dirty="0"/>
              <a:t>; </a:t>
            </a:r>
            <a:r>
              <a:rPr lang="es-ES" sz="2400" dirty="0" err="1"/>
              <a:t>thời</a:t>
            </a:r>
            <a:r>
              <a:rPr lang="es-ES" sz="2400" dirty="0"/>
              <a:t> </a:t>
            </a:r>
            <a:r>
              <a:rPr lang="es-ES" sz="2400" dirty="0" err="1"/>
              <a:t>hiệu</a:t>
            </a:r>
            <a:r>
              <a:rPr lang="es-ES" sz="2400" dirty="0"/>
              <a:t> </a:t>
            </a:r>
            <a:r>
              <a:rPr lang="es-ES" sz="2400" dirty="0" err="1"/>
              <a:t>khởi</a:t>
            </a:r>
            <a:r>
              <a:rPr lang="es-ES" sz="2400" dirty="0"/>
              <a:t> </a:t>
            </a:r>
            <a:r>
              <a:rPr lang="es-ES" sz="2400" dirty="0" err="1"/>
              <a:t>kiện</a:t>
            </a:r>
            <a:r>
              <a:rPr lang="es-ES" sz="2400" dirty="0"/>
              <a:t> </a:t>
            </a:r>
            <a:r>
              <a:rPr lang="es-ES" sz="2400" dirty="0" err="1"/>
              <a:t>vê</a:t>
            </a:r>
            <a:r>
              <a:rPr lang="es-ES" sz="2400" dirty="0"/>
              <a:t>̀ </a:t>
            </a:r>
            <a:r>
              <a:rPr lang="es-ES" sz="2400" dirty="0" err="1"/>
              <a:t>hợp</a:t>
            </a:r>
            <a:r>
              <a:rPr lang="es-ES" sz="2400" dirty="0"/>
              <a:t> </a:t>
            </a:r>
            <a:r>
              <a:rPr lang="es-ES" sz="2400" dirty="0" err="1"/>
              <a:t>đồng</a:t>
            </a:r>
            <a:r>
              <a:rPr lang="es-ES" sz="2400" dirty="0"/>
              <a:t>.</a:t>
            </a:r>
          </a:p>
          <a:p>
            <a:pPr algn="just"/>
            <a:endParaRPr lang="es-ES" b="1" i="1" dirty="0"/>
          </a:p>
        </p:txBody>
      </p:sp>
      <p:sp>
        <p:nvSpPr>
          <p:cNvPr id="7" name="Title 1" title="Title and Content Layout with Chart"/>
          <p:cNvSpPr txBox="1">
            <a:spLocks/>
          </p:cNvSpPr>
          <p:nvPr/>
        </p:nvSpPr>
        <p:spPr>
          <a:xfrm>
            <a:off x="1071113" y="461161"/>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Quy</a:t>
            </a:r>
            <a:r>
              <a:rPr lang="en-US" sz="2800" dirty="0">
                <a:latin typeface="Algerian" panose="04020705040A02060702" pitchFamily="82" charset="0"/>
              </a:rPr>
              <a:t> </a:t>
            </a:r>
            <a:r>
              <a:rPr lang="en-US" sz="2800" dirty="0" err="1">
                <a:latin typeface="Algerian" panose="04020705040A02060702" pitchFamily="82" charset="0"/>
              </a:rPr>
              <a:t>định</a:t>
            </a:r>
            <a:r>
              <a:rPr lang="en-US" sz="2800" dirty="0">
                <a:latin typeface="Algerian" panose="04020705040A02060702" pitchFamily="82" charset="0"/>
              </a:rPr>
              <a:t> </a:t>
            </a:r>
            <a:r>
              <a:rPr lang="en-US" sz="2800" dirty="0" err="1">
                <a:latin typeface="Algerian" panose="04020705040A02060702" pitchFamily="82" charset="0"/>
              </a:rPr>
              <a:t>chung</a:t>
            </a:r>
            <a:r>
              <a:rPr lang="en-US" sz="2800" dirty="0">
                <a:latin typeface="Algerian" panose="04020705040A02060702" pitchFamily="82" charset="0"/>
              </a:rPr>
              <a:t> </a:t>
            </a:r>
            <a:r>
              <a:rPr lang="en-US" sz="2800" dirty="0" err="1">
                <a:latin typeface="Algerian" panose="04020705040A02060702" pitchFamily="82" charset="0"/>
              </a:rPr>
              <a:t>về</a:t>
            </a:r>
            <a:r>
              <a:rPr lang="en-US" sz="2800" dirty="0">
                <a:latin typeface="Algerian" panose="04020705040A02060702" pitchFamily="82" charset="0"/>
              </a:rPr>
              <a:t> </a:t>
            </a:r>
            <a:r>
              <a:rPr lang="en-US" sz="2800" dirty="0" err="1">
                <a:latin typeface="Algerian" panose="04020705040A02060702" pitchFamily="82" charset="0"/>
              </a:rPr>
              <a:t>hợp</a:t>
            </a:r>
            <a:r>
              <a:rPr lang="en-US" sz="2800" dirty="0">
                <a:latin typeface="Algerian" panose="04020705040A02060702" pitchFamily="82" charset="0"/>
              </a:rPr>
              <a:t> </a:t>
            </a:r>
            <a:r>
              <a:rPr lang="en-US" sz="2800" dirty="0" err="1">
                <a:latin typeface="Algerian" panose="04020705040A02060702" pitchFamily="82" charset="0"/>
              </a:rPr>
              <a:t>đồng</a:t>
            </a:r>
            <a:r>
              <a:rPr lang="en-US" sz="2800" dirty="0">
                <a:latin typeface="Algerian" panose="04020705040A02060702" pitchFamily="82" charset="0"/>
              </a:rPr>
              <a:t> (đ.385 – đ.429)</a:t>
            </a:r>
          </a:p>
        </p:txBody>
      </p:sp>
      <p:sp>
        <p:nvSpPr>
          <p:cNvPr id="8" name="Content Placeholder 5"/>
          <p:cNvSpPr txBox="1">
            <a:spLocks/>
          </p:cNvSpPr>
          <p:nvPr/>
        </p:nvSpPr>
        <p:spPr>
          <a:xfrm>
            <a:off x="4676894"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3316660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50006" y="1429555"/>
            <a:ext cx="10753859" cy="4114800"/>
          </a:xfrm>
        </p:spPr>
        <p:txBody>
          <a:bodyPr>
            <a:normAutofit/>
          </a:bodyPr>
          <a:lstStyle/>
          <a:p>
            <a:pPr marL="342900" indent="-342900" algn="just">
              <a:buAutoNum type="arabicPeriod"/>
            </a:pPr>
            <a:r>
              <a:rPr lang="nl-NL" sz="2400" dirty="0"/>
              <a:t>Bổ sung HĐ về quyền sử dụng đất (Đ.500 – Đ.503), HĐ hợp tác (Đ.504 – Đ.512); không quy định HĐ về nhà ở, HĐ bảo hiểm; tách hứa thưởng, thi có giải ra khỏi HĐ thông dụng; </a:t>
            </a:r>
          </a:p>
          <a:p>
            <a:pPr marL="342900" indent="-342900" algn="just">
              <a:buAutoNum type="arabicPeriod"/>
            </a:pPr>
            <a:r>
              <a:rPr lang="es-ES" sz="2400" b="1" i="1" dirty="0" err="1"/>
              <a:t>Hợp</a:t>
            </a:r>
            <a:r>
              <a:rPr lang="es-ES" sz="2400" b="1" i="1" dirty="0"/>
              <a:t> </a:t>
            </a:r>
            <a:r>
              <a:rPr lang="es-ES" sz="2400" b="1" i="1" dirty="0" err="1"/>
              <a:t>đồng</a:t>
            </a:r>
            <a:r>
              <a:rPr lang="es-ES" sz="2400" b="1" i="1" dirty="0"/>
              <a:t> </a:t>
            </a:r>
            <a:r>
              <a:rPr lang="es-ES" sz="2400" b="1" i="1" dirty="0" err="1"/>
              <a:t>mua</a:t>
            </a:r>
            <a:r>
              <a:rPr lang="es-ES" sz="2400" b="1" i="1" dirty="0"/>
              <a:t> </a:t>
            </a:r>
            <a:r>
              <a:rPr lang="es-ES" sz="2400" b="1" i="1" dirty="0" err="1"/>
              <a:t>bán</a:t>
            </a:r>
            <a:r>
              <a:rPr lang="es-ES" sz="2400" b="1" i="1" dirty="0"/>
              <a:t> (Đ.430– Đ.454): </a:t>
            </a:r>
            <a:r>
              <a:rPr lang="nl-NL" sz="2400" dirty="0"/>
              <a:t>đối tượng, chất lượng của tài sản mua bán, giá và phương thức thanh toán, thời hạn thực hiện hợp đồng, phương thức giao tài sản, trách nhiệm do giao vật, giao tiền không đúng cam kết, chi phí vận chuyển và chuyển quyền sở hữu, nghĩa vụ cung cấp thông tin, bán đấu giá, mua sau khi dùng thử.</a:t>
            </a:r>
          </a:p>
          <a:p>
            <a:pPr marL="342900" indent="-342900">
              <a:buAutoNum type="arabicPeriod"/>
            </a:pPr>
            <a:r>
              <a:rPr lang="es-ES" sz="2400" b="1" i="1" dirty="0" err="1"/>
              <a:t>Hợp</a:t>
            </a:r>
            <a:r>
              <a:rPr lang="es-ES" sz="2400" b="1" i="1" dirty="0"/>
              <a:t> </a:t>
            </a:r>
            <a:r>
              <a:rPr lang="es-ES" sz="2400" b="1" i="1" dirty="0" err="1"/>
              <a:t>đồng</a:t>
            </a:r>
            <a:r>
              <a:rPr lang="es-ES" sz="2400" b="1" i="1" dirty="0"/>
              <a:t> </a:t>
            </a:r>
            <a:r>
              <a:rPr lang="es-ES" sz="2400" b="1" i="1" dirty="0" err="1"/>
              <a:t>vay</a:t>
            </a:r>
            <a:r>
              <a:rPr lang="es-ES" sz="2400" b="1" i="1" dirty="0"/>
              <a:t> </a:t>
            </a:r>
            <a:r>
              <a:rPr lang="es-ES" sz="2400" b="1" i="1" dirty="0" err="1"/>
              <a:t>tài</a:t>
            </a:r>
            <a:r>
              <a:rPr lang="es-ES" sz="2400" b="1" i="1" dirty="0"/>
              <a:t> </a:t>
            </a:r>
            <a:r>
              <a:rPr lang="es-ES" sz="2400" b="1" i="1" dirty="0" err="1"/>
              <a:t>sản</a:t>
            </a:r>
            <a:r>
              <a:rPr lang="es-ES" sz="2400" b="1" i="1" dirty="0"/>
              <a:t> (Đ.463- Đ.471): </a:t>
            </a:r>
            <a:r>
              <a:rPr lang="nl-NL" sz="2400" dirty="0"/>
              <a:t>Lãi suất trong vay tài sản theo một mức lãi suất trần cố định và có cơ chế linh hoạt trong điều chỉnh về lãi suất trần. </a:t>
            </a:r>
            <a:endParaRPr lang="es-ES" sz="2400" dirty="0"/>
          </a:p>
          <a:p>
            <a:endParaRPr lang="en-US" dirty="0"/>
          </a:p>
        </p:txBody>
      </p:sp>
      <p:sp>
        <p:nvSpPr>
          <p:cNvPr id="7" name="Title 1" title="Title and Content Layout with Chart"/>
          <p:cNvSpPr txBox="1">
            <a:spLocks/>
          </p:cNvSpPr>
          <p:nvPr/>
        </p:nvSpPr>
        <p:spPr>
          <a:xfrm>
            <a:off x="1071113" y="461161"/>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Hợp</a:t>
            </a:r>
            <a:r>
              <a:rPr lang="en-US" sz="2800" dirty="0">
                <a:latin typeface="Algerian" panose="04020705040A02060702" pitchFamily="82" charset="0"/>
              </a:rPr>
              <a:t> </a:t>
            </a:r>
            <a:r>
              <a:rPr lang="en-US" sz="2800" dirty="0" err="1">
                <a:latin typeface="Algerian" panose="04020705040A02060702" pitchFamily="82" charset="0"/>
              </a:rPr>
              <a:t>đồng</a:t>
            </a:r>
            <a:r>
              <a:rPr lang="en-US" sz="2800" dirty="0">
                <a:latin typeface="Algerian" panose="04020705040A02060702" pitchFamily="82" charset="0"/>
              </a:rPr>
              <a:t> </a:t>
            </a:r>
            <a:r>
              <a:rPr lang="en-US" sz="2800" dirty="0" err="1">
                <a:latin typeface="Algerian" panose="04020705040A02060702" pitchFamily="82" charset="0"/>
              </a:rPr>
              <a:t>thông</a:t>
            </a:r>
            <a:r>
              <a:rPr lang="en-US" sz="2800" dirty="0">
                <a:latin typeface="Algerian" panose="04020705040A02060702" pitchFamily="82" charset="0"/>
              </a:rPr>
              <a:t> </a:t>
            </a:r>
            <a:r>
              <a:rPr lang="en-US" sz="2800" dirty="0" err="1">
                <a:latin typeface="Algerian" panose="04020705040A02060702" pitchFamily="82" charset="0"/>
              </a:rPr>
              <a:t>dụng</a:t>
            </a:r>
            <a:r>
              <a:rPr lang="en-US" sz="2800" dirty="0">
                <a:latin typeface="Algerian" panose="04020705040A02060702" pitchFamily="82" charset="0"/>
              </a:rPr>
              <a:t> (đ.430 – đ.569)</a:t>
            </a:r>
          </a:p>
        </p:txBody>
      </p:sp>
      <p:sp>
        <p:nvSpPr>
          <p:cNvPr id="8" name="Content Placeholder 5"/>
          <p:cNvSpPr txBox="1">
            <a:spLocks/>
          </p:cNvSpPr>
          <p:nvPr/>
        </p:nvSpPr>
        <p:spPr>
          <a:xfrm>
            <a:off x="4676894"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651999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9271" y="1048871"/>
            <a:ext cx="11591363" cy="4495484"/>
          </a:xfrm>
        </p:spPr>
        <p:txBody>
          <a:bodyPr>
            <a:normAutofit fontScale="62500" lnSpcReduction="20000"/>
          </a:bodyPr>
          <a:lstStyle/>
          <a:p>
            <a:pPr marL="502920" indent="-457200" algn="just">
              <a:lnSpc>
                <a:spcPct val="120000"/>
              </a:lnSpc>
              <a:spcBef>
                <a:spcPts val="600"/>
              </a:spcBef>
              <a:buAutoNum type="arabicPeriod"/>
            </a:pPr>
            <a:r>
              <a:rPr lang="nl-NL" sz="3100" dirty="0">
                <a:latin typeface="Cambria" panose="02040503050406030204" pitchFamily="18" charset="0"/>
                <a:cs typeface="Times New Roman" panose="02020603050405020304" pitchFamily="18" charset="0"/>
              </a:rPr>
              <a:t>Người nào có hành vi xâm phạm tính mạng.... mà gây thiệt hại thì phải bồi thường, trừ trường hợp Bộ luật này, luật khác có liên quan quy định khác (Lỗi suy đoán);</a:t>
            </a:r>
          </a:p>
          <a:p>
            <a:pPr marL="502920" indent="-457200" algn="just">
              <a:lnSpc>
                <a:spcPct val="120000"/>
              </a:lnSpc>
              <a:spcBef>
                <a:spcPts val="600"/>
              </a:spcBef>
              <a:buAutoNum type="arabicPeriod"/>
            </a:pPr>
            <a:r>
              <a:rPr lang="nl-NL" sz="3100" dirty="0">
                <a:latin typeface="Cambria" panose="02040503050406030204" pitchFamily="18" charset="0"/>
                <a:cs typeface="Times New Roman" panose="02020603050405020304" pitchFamily="18" charset="0"/>
              </a:rPr>
              <a:t>N</a:t>
            </a:r>
            <a:r>
              <a:rPr lang="pt-BR" sz="3100" dirty="0">
                <a:latin typeface="Cambria" panose="02040503050406030204" pitchFamily="18" charset="0"/>
                <a:cs typeface="Times New Roman" panose="02020603050405020304" pitchFamily="18" charset="0"/>
              </a:rPr>
              <a:t>gười gây thiệt hại không phải chịu TNBTTH trong trường hợp thiệt hại phát sinh là do sự kiện bất khả kháng hoặc hoàn toàn do lỗi của bên bị thiệt hại; chủ sở hữu, người chiếm hữu tài sản phải chịu trách nhiệm bồi thường thiệt hại do tài sản gây ra</a:t>
            </a:r>
            <a:endParaRPr lang="en-US" sz="3100" dirty="0">
              <a:latin typeface="Cambria" panose="02040503050406030204" pitchFamily="18" charset="0"/>
              <a:cs typeface="Times New Roman" panose="02020603050405020304" pitchFamily="18" charset="0"/>
            </a:endParaRPr>
          </a:p>
          <a:p>
            <a:pPr marL="502920" indent="-457200" algn="just">
              <a:lnSpc>
                <a:spcPct val="120000"/>
              </a:lnSpc>
              <a:spcBef>
                <a:spcPts val="600"/>
              </a:spcBef>
              <a:buAutoNum type="arabicPeriod"/>
            </a:pPr>
            <a:r>
              <a:rPr lang="pt-BR" sz="3100" dirty="0">
                <a:latin typeface="Cambria" panose="02040503050406030204" pitchFamily="18" charset="0"/>
                <a:cs typeface="Times New Roman" panose="02020603050405020304" pitchFamily="18" charset="0"/>
              </a:rPr>
              <a:t>Bên có quyền, lợi ích bị xâm phạm không được bồi thường nếu t</a:t>
            </a:r>
            <a:r>
              <a:rPr lang="vi-VN" sz="3100" dirty="0">
                <a:latin typeface="Cambria" panose="02040503050406030204" pitchFamily="18" charset="0"/>
                <a:cs typeface="Times New Roman" panose="02020603050405020304" pitchFamily="18" charset="0"/>
              </a:rPr>
              <a:t>hiệt hại </a:t>
            </a:r>
            <a:r>
              <a:rPr lang="pt-BR" sz="3100" dirty="0">
                <a:latin typeface="Cambria" panose="02040503050406030204" pitchFamily="18" charset="0"/>
                <a:cs typeface="Times New Roman" panose="02020603050405020304" pitchFamily="18" charset="0"/>
              </a:rPr>
              <a:t>xảy ra do không </a:t>
            </a:r>
            <a:r>
              <a:rPr lang="vi-VN" sz="3100" dirty="0">
                <a:latin typeface="Cambria" panose="02040503050406030204" pitchFamily="18" charset="0"/>
                <a:cs typeface="Times New Roman" panose="02020603050405020304" pitchFamily="18" charset="0"/>
              </a:rPr>
              <a:t>áp dụng các biện pháp cần thiết, hợp lý để </a:t>
            </a:r>
            <a:r>
              <a:rPr lang="pt-BR" sz="3100" dirty="0">
                <a:latin typeface="Cambria" panose="02040503050406030204" pitchFamily="18" charset="0"/>
                <a:cs typeface="Times New Roman" panose="02020603050405020304" pitchFamily="18" charset="0"/>
              </a:rPr>
              <a:t>ngăn chặn, hạn chế </a:t>
            </a:r>
            <a:r>
              <a:rPr lang="vi-VN" sz="3100" dirty="0">
                <a:latin typeface="Cambria" panose="02040503050406030204" pitchFamily="18" charset="0"/>
                <a:cs typeface="Times New Roman" panose="02020603050405020304" pitchFamily="18" charset="0"/>
              </a:rPr>
              <a:t>thiệt hại cho </a:t>
            </a:r>
            <a:r>
              <a:rPr lang="pt-BR" sz="3100" dirty="0">
                <a:latin typeface="Cambria" panose="02040503050406030204" pitchFamily="18" charset="0"/>
                <a:cs typeface="Times New Roman" panose="02020603050405020304" pitchFamily="18" charset="0"/>
              </a:rPr>
              <a:t>chính </a:t>
            </a:r>
            <a:r>
              <a:rPr lang="vi-VN" sz="3100" dirty="0">
                <a:latin typeface="Cambria" panose="02040503050406030204" pitchFamily="18" charset="0"/>
                <a:cs typeface="Times New Roman" panose="02020603050405020304" pitchFamily="18" charset="0"/>
              </a:rPr>
              <a:t>mình</a:t>
            </a:r>
            <a:r>
              <a:rPr lang="pt-BR" sz="3100" dirty="0">
                <a:latin typeface="Cambria" panose="02040503050406030204" pitchFamily="18" charset="0"/>
                <a:cs typeface="Times New Roman" panose="02020603050405020304" pitchFamily="18" charset="0"/>
              </a:rPr>
              <a:t>;</a:t>
            </a:r>
          </a:p>
          <a:p>
            <a:pPr marL="502920" indent="-457200">
              <a:lnSpc>
                <a:spcPct val="120000"/>
              </a:lnSpc>
              <a:spcBef>
                <a:spcPts val="600"/>
              </a:spcBef>
              <a:buFont typeface="+mj-lt"/>
              <a:buAutoNum type="arabicPeriod"/>
            </a:pPr>
            <a:r>
              <a:rPr lang="pt-BR" sz="3100" dirty="0">
                <a:latin typeface="Cambria" panose="02040503050406030204" pitchFamily="18" charset="0"/>
              </a:rPr>
              <a:t>Sửa đổi, bổ sung mức bồi thường bù đắp tổn thất tinh thần do thiệt hại do sức khỏe, do tính mạng bị xâm phạm, do danh dự, nhân phẩm, uy tín bị xâm phạm, do xâm phạm thi thể, do xâm phạm mồ mả;</a:t>
            </a:r>
            <a:endParaRPr lang="en-US" sz="3100" dirty="0">
              <a:latin typeface="Cambria" panose="02040503050406030204" pitchFamily="18" charset="0"/>
            </a:endParaRPr>
          </a:p>
          <a:p>
            <a:pPr marL="502920" indent="-457200">
              <a:lnSpc>
                <a:spcPct val="120000"/>
              </a:lnSpc>
              <a:spcBef>
                <a:spcPts val="600"/>
              </a:spcBef>
              <a:buFont typeface="+mj-lt"/>
              <a:buAutoNum type="arabicPeriod"/>
            </a:pPr>
            <a:r>
              <a:rPr lang="pt-BR" sz="3100" dirty="0">
                <a:latin typeface="Cambria" panose="02040503050406030204" pitchFamily="18" charset="0"/>
              </a:rPr>
              <a:t>Nhà nước có trách nhiệm </a:t>
            </a:r>
            <a:r>
              <a:rPr lang="nl-NL" sz="3100" dirty="0">
                <a:latin typeface="Cambria" panose="02040503050406030204" pitchFamily="18" charset="0"/>
              </a:rPr>
              <a:t>BTTH </a:t>
            </a:r>
            <a:r>
              <a:rPr lang="pt-BR" sz="3100" dirty="0">
                <a:latin typeface="Cambria" panose="02040503050406030204" pitchFamily="18" charset="0"/>
              </a:rPr>
              <a:t>do hành vi trái pháp luật của người thi hành công vụ gây ra theo quy định của Luật trách nhiệm bồi thường của Nhà nước;</a:t>
            </a:r>
            <a:endParaRPr lang="en-US" sz="3100" dirty="0">
              <a:latin typeface="Cambria" panose="02040503050406030204" pitchFamily="18" charset="0"/>
            </a:endParaRPr>
          </a:p>
          <a:p>
            <a:pPr marL="502920" indent="-457200">
              <a:lnSpc>
                <a:spcPct val="120000"/>
              </a:lnSpc>
              <a:spcBef>
                <a:spcPts val="600"/>
              </a:spcBef>
              <a:buFont typeface="+mj-lt"/>
              <a:buAutoNum type="arabicPeriod"/>
            </a:pPr>
            <a:r>
              <a:rPr lang="pt-BR" sz="3100" dirty="0">
                <a:latin typeface="Cambria" panose="02040503050406030204" pitchFamily="18" charset="0"/>
              </a:rPr>
              <a:t>T</a:t>
            </a:r>
            <a:r>
              <a:rPr lang="vi-VN" sz="3100" dirty="0">
                <a:latin typeface="Cambria" panose="02040503050406030204" pitchFamily="18" charset="0"/>
              </a:rPr>
              <a:t>hời hiệu </a:t>
            </a:r>
            <a:r>
              <a:rPr lang="pt-BR" sz="3100" dirty="0">
                <a:latin typeface="Cambria" panose="02040503050406030204" pitchFamily="18" charset="0"/>
              </a:rPr>
              <a:t>khởi kiện: 03 năm, kể từ ngày người có quyền yêu cầu biết hoặc phải biết quyền, lợi ích hợp pháp của mình bị xâm phạm.</a:t>
            </a:r>
            <a:endParaRPr lang="en-US" sz="3100" dirty="0">
              <a:latin typeface="Cambria" panose="02040503050406030204" pitchFamily="18" charset="0"/>
            </a:endParaRPr>
          </a:p>
          <a:p>
            <a:pPr marL="502920" indent="-457200" algn="just">
              <a:buAutoNum type="arabicPeriod"/>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7" name="Title 1" title="Title and Content Layout with Chart"/>
          <p:cNvSpPr txBox="1">
            <a:spLocks/>
          </p:cNvSpPr>
          <p:nvPr/>
        </p:nvSpPr>
        <p:spPr>
          <a:xfrm>
            <a:off x="1188770" y="360229"/>
            <a:ext cx="10058400" cy="688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400" dirty="0" err="1">
                <a:latin typeface="Algerian" panose="04020705040A02060702" pitchFamily="82" charset="0"/>
              </a:rPr>
              <a:t>Trách</a:t>
            </a:r>
            <a:r>
              <a:rPr lang="en-US" sz="2400" dirty="0">
                <a:latin typeface="Algerian" panose="04020705040A02060702" pitchFamily="82" charset="0"/>
              </a:rPr>
              <a:t> </a:t>
            </a:r>
            <a:r>
              <a:rPr lang="en-US" sz="2400" dirty="0" err="1">
                <a:latin typeface="Algerian" panose="04020705040A02060702" pitchFamily="82" charset="0"/>
              </a:rPr>
              <a:t>nhiệm</a:t>
            </a:r>
            <a:r>
              <a:rPr lang="en-US" sz="2400" dirty="0">
                <a:latin typeface="Algerian" panose="04020705040A02060702" pitchFamily="82" charset="0"/>
              </a:rPr>
              <a:t> </a:t>
            </a:r>
            <a:r>
              <a:rPr lang="en-US" sz="2400" dirty="0" err="1">
                <a:latin typeface="Algerian" panose="04020705040A02060702" pitchFamily="82" charset="0"/>
              </a:rPr>
              <a:t>bồi</a:t>
            </a:r>
            <a:r>
              <a:rPr lang="en-US" sz="2400" dirty="0">
                <a:latin typeface="Algerian" panose="04020705040A02060702" pitchFamily="82" charset="0"/>
              </a:rPr>
              <a:t> </a:t>
            </a:r>
            <a:r>
              <a:rPr lang="en-US" sz="2400" dirty="0" err="1">
                <a:latin typeface="Algerian" panose="04020705040A02060702" pitchFamily="82" charset="0"/>
              </a:rPr>
              <a:t>thường</a:t>
            </a:r>
            <a:r>
              <a:rPr lang="en-US" sz="2400" dirty="0">
                <a:latin typeface="Algerian" panose="04020705040A02060702" pitchFamily="82" charset="0"/>
              </a:rPr>
              <a:t> </a:t>
            </a:r>
            <a:r>
              <a:rPr lang="en-US" sz="2400" dirty="0" err="1">
                <a:latin typeface="Algerian" panose="04020705040A02060702" pitchFamily="82" charset="0"/>
              </a:rPr>
              <a:t>thiệt</a:t>
            </a:r>
            <a:r>
              <a:rPr lang="en-US" sz="2400" dirty="0">
                <a:latin typeface="Algerian" panose="04020705040A02060702" pitchFamily="82" charset="0"/>
              </a:rPr>
              <a:t> </a:t>
            </a:r>
            <a:r>
              <a:rPr lang="en-US" sz="2400" dirty="0" err="1">
                <a:latin typeface="Algerian" panose="04020705040A02060702" pitchFamily="82" charset="0"/>
              </a:rPr>
              <a:t>hại</a:t>
            </a:r>
            <a:r>
              <a:rPr lang="en-US" sz="2400" dirty="0">
                <a:latin typeface="Algerian" panose="04020705040A02060702" pitchFamily="82" charset="0"/>
              </a:rPr>
              <a:t> </a:t>
            </a:r>
            <a:r>
              <a:rPr lang="en-US" sz="2400" dirty="0" err="1">
                <a:latin typeface="Algerian" panose="04020705040A02060702" pitchFamily="82" charset="0"/>
              </a:rPr>
              <a:t>ngoài</a:t>
            </a:r>
            <a:r>
              <a:rPr lang="en-US" sz="2400" dirty="0">
                <a:latin typeface="Algerian" panose="04020705040A02060702" pitchFamily="82" charset="0"/>
              </a:rPr>
              <a:t> </a:t>
            </a:r>
            <a:r>
              <a:rPr lang="en-US" sz="2400" dirty="0" err="1">
                <a:latin typeface="Algerian" panose="04020705040A02060702" pitchFamily="82" charset="0"/>
              </a:rPr>
              <a:t>hợp</a:t>
            </a:r>
            <a:r>
              <a:rPr lang="en-US" sz="2400" dirty="0">
                <a:latin typeface="Algerian" panose="04020705040A02060702" pitchFamily="82" charset="0"/>
              </a:rPr>
              <a:t> </a:t>
            </a:r>
            <a:r>
              <a:rPr lang="en-US" sz="2400" dirty="0" err="1">
                <a:latin typeface="Algerian" panose="04020705040A02060702" pitchFamily="82" charset="0"/>
              </a:rPr>
              <a:t>đồng</a:t>
            </a:r>
            <a:r>
              <a:rPr lang="en-US" sz="2400" dirty="0">
                <a:latin typeface="Algerian" panose="04020705040A02060702" pitchFamily="82" charset="0"/>
              </a:rPr>
              <a:t> </a:t>
            </a:r>
          </a:p>
          <a:p>
            <a:pPr algn="ctr"/>
            <a:r>
              <a:rPr lang="en-US" sz="2400" dirty="0">
                <a:latin typeface="Algerian" panose="04020705040A02060702" pitchFamily="82" charset="0"/>
              </a:rPr>
              <a:t>(đ.584 – đ.608)</a:t>
            </a:r>
          </a:p>
        </p:txBody>
      </p:sp>
      <p:sp>
        <p:nvSpPr>
          <p:cNvPr id="8" name="Content Placeholder 5"/>
          <p:cNvSpPr txBox="1">
            <a:spLocks/>
          </p:cNvSpPr>
          <p:nvPr/>
        </p:nvSpPr>
        <p:spPr>
          <a:xfrm>
            <a:off x="4676894"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560012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39" y="1021975"/>
            <a:ext cx="10663687" cy="5136777"/>
          </a:xfrm>
        </p:spPr>
        <p:txBody>
          <a:bodyPr>
            <a:normAutofit/>
          </a:bodyPr>
          <a:lstStyle/>
          <a:p>
            <a:pPr marL="502920" indent="-457200" algn="just">
              <a:buFont typeface="+mj-lt"/>
              <a:buAutoNum type="arabicPeriod"/>
            </a:pPr>
            <a:r>
              <a:rPr lang="nl-NL" dirty="0"/>
              <a:t>Người quản lý di sản, người đang chiếm hữu, sử dụng, quản lý di sản </a:t>
            </a:r>
            <a:r>
              <a:rPr lang="pt-BR" dirty="0"/>
              <a:t>được thanh toán chi phí bảo quản di sản; trường hợp không đạt được thỏa thuận về mức thù lao thì người quản lý được hưởng một khoản thù lao hợp lý;</a:t>
            </a:r>
            <a:endParaRPr lang="en-US" dirty="0"/>
          </a:p>
          <a:p>
            <a:pPr marL="502920" indent="-457200" algn="just">
              <a:buFont typeface="+mj-lt"/>
              <a:buAutoNum type="arabicPeriod"/>
            </a:pPr>
            <a:r>
              <a:rPr lang="pt-BR" dirty="0"/>
              <a:t>Việc từ chối nhận di sản phải được thể hiện trước thời điểm phân chia di sản;</a:t>
            </a:r>
            <a:endParaRPr lang="en-US" dirty="0"/>
          </a:p>
          <a:p>
            <a:pPr marL="502920" indent="-457200" algn="just">
              <a:buFont typeface="+mj-lt"/>
              <a:buAutoNum type="arabicPeriod"/>
            </a:pPr>
            <a:r>
              <a:rPr lang="pt-BR" dirty="0"/>
              <a:t>Thời hiệu yêu cầu chia di sản là 30 năm đối với bất động sản, 10 năm đối với động sản. Hết thời hạn này thì di sản thuộc về người thừa kế đang quản lý di sản đó. Trường hợp không có người thừa kế đang quản lý di sản thì di sản thuộc về các chủ thể theo thứ tự như sau: (1) Di sản thuộc quyền sở hữu của người đang chiếm hữu theo quy định tại Điều 236 của BLDS; (2) Di sản thuộc về Nhà nước, nếu không có người chiếm hữu quy định tại điểm a khoản này;</a:t>
            </a:r>
          </a:p>
          <a:p>
            <a:pPr marL="502920" indent="-457200" algn="just">
              <a:buFont typeface="+mj-lt"/>
              <a:buAutoNum type="arabicPeriod"/>
            </a:pPr>
            <a:r>
              <a:rPr lang="pt-BR" dirty="0"/>
              <a:t>Không quy định di chúc chung của VC, nhưng cũng không cấm việc lập di chúc chung;</a:t>
            </a:r>
          </a:p>
          <a:p>
            <a:pPr marL="502920" indent="-457200" algn="just">
              <a:buFont typeface="+mj-lt"/>
              <a:buAutoNum type="arabicPeriod"/>
            </a:pPr>
            <a:r>
              <a:rPr lang="pt-BR" dirty="0">
                <a:latin typeface="Cambria" panose="02040503050406030204" pitchFamily="18" charset="0"/>
              </a:rPr>
              <a:t>Di chúc bị thất lạc, hư hại: Di sản đã chia mà tìm thấy di chúc thì phải chia lại theo di chúc nếu người thừa kế theo di chúc có yêu cầu và còn thời hiệu yêu cầu chia di sản.</a:t>
            </a:r>
          </a:p>
          <a:p>
            <a:pPr marL="502920" indent="-457200" algn="just">
              <a:buFont typeface="+mj-lt"/>
              <a:buAutoNum type="arabicPeriod"/>
            </a:pPr>
            <a:endParaRPr lang="en-US" dirty="0"/>
          </a:p>
          <a:p>
            <a:pPr marL="502920" indent="-457200" algn="just">
              <a:buFont typeface="+mj-lt"/>
              <a:buAutoNum type="arabicPeriod"/>
            </a:pPr>
            <a:endParaRPr lang="en-US" dirty="0"/>
          </a:p>
        </p:txBody>
      </p:sp>
      <p:sp>
        <p:nvSpPr>
          <p:cNvPr id="6" name="Title 1" title="Title and Content Layout with Chart"/>
          <p:cNvSpPr txBox="1">
            <a:spLocks/>
          </p:cNvSpPr>
          <p:nvPr/>
        </p:nvSpPr>
        <p:spPr>
          <a:xfrm>
            <a:off x="1065398" y="107991"/>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Thừa</a:t>
            </a:r>
            <a:r>
              <a:rPr lang="en-US" sz="2800" dirty="0">
                <a:latin typeface="Algerian" panose="04020705040A02060702" pitchFamily="82" charset="0"/>
              </a:rPr>
              <a:t> </a:t>
            </a:r>
            <a:r>
              <a:rPr lang="en-US" sz="2800" dirty="0" err="1">
                <a:latin typeface="Algerian" panose="04020705040A02060702" pitchFamily="82" charset="0"/>
              </a:rPr>
              <a:t>kế</a:t>
            </a:r>
            <a:r>
              <a:rPr lang="en-US" sz="2800" dirty="0">
                <a:latin typeface="Algerian" panose="04020705040A02060702" pitchFamily="82" charset="0"/>
              </a:rPr>
              <a:t> (đ.609 – đ.662)</a:t>
            </a:r>
          </a:p>
        </p:txBody>
      </p:sp>
      <p:sp>
        <p:nvSpPr>
          <p:cNvPr id="7" name="Content Placeholder 5"/>
          <p:cNvSpPr txBox="1">
            <a:spLocks/>
          </p:cNvSpPr>
          <p:nvPr/>
        </p:nvSpPr>
        <p:spPr>
          <a:xfrm>
            <a:off x="4491258" y="6484231"/>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323202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2800" b="1" dirty="0"/>
              <a:t>XIN TRÂN TRỌNG CÁM ƠN!</a:t>
            </a:r>
            <a:endParaRPr lang="vi-VN" sz="2800" b="1" dirty="0"/>
          </a:p>
        </p:txBody>
      </p:sp>
      <p:sp>
        <p:nvSpPr>
          <p:cNvPr id="4" name="Content Placeholder 5"/>
          <p:cNvSpPr txBox="1">
            <a:spLocks/>
          </p:cNvSpPr>
          <p:nvPr/>
        </p:nvSpPr>
        <p:spPr>
          <a:xfrm>
            <a:off x="4676895"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2096397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932" y="216263"/>
            <a:ext cx="9601200" cy="582386"/>
          </a:xfrm>
        </p:spPr>
        <p:txBody>
          <a:bodyPr>
            <a:normAutofit/>
          </a:bodyPr>
          <a:lstStyle/>
          <a:p>
            <a:pPr algn="ctr"/>
            <a:r>
              <a:rPr lang="en-US" sz="2400">
                <a:latin typeface="Algerian" panose="04020705040A02060702" pitchFamily="82" charset="0"/>
              </a:rPr>
              <a:t>Bối cảnh sửa đổi cơ bản bộ luật dân sự</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896847756"/>
              </p:ext>
            </p:extLst>
          </p:nvPr>
        </p:nvGraphicFramePr>
        <p:xfrm>
          <a:off x="469900" y="981528"/>
          <a:ext cx="11582400" cy="509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75827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1388853"/>
            <a:ext cx="11462197" cy="4373592"/>
          </a:xfrm>
        </p:spPr>
        <p:txBody>
          <a:bodyPr>
            <a:normAutofit/>
          </a:bodyPr>
          <a:lstStyle/>
          <a:p>
            <a:pPr marL="502920" indent="-457200">
              <a:spcBef>
                <a:spcPts val="600"/>
              </a:spcBef>
              <a:buAutoNum type="arabicPeriod"/>
            </a:pPr>
            <a:r>
              <a:rPr lang="en-US" sz="2400" b="1" dirty="0"/>
              <a:t>Phần </a:t>
            </a:r>
            <a:r>
              <a:rPr lang="en-US" sz="2400" b="1" dirty="0" err="1"/>
              <a:t>thứ</a:t>
            </a:r>
            <a:r>
              <a:rPr lang="en-US" sz="2400" b="1" dirty="0"/>
              <a:t> </a:t>
            </a:r>
            <a:r>
              <a:rPr lang="en-US" sz="2400" b="1" dirty="0" err="1"/>
              <a:t>nhất</a:t>
            </a:r>
            <a:r>
              <a:rPr lang="en-US" sz="2400" b="1" dirty="0"/>
              <a:t>. </a:t>
            </a:r>
            <a:r>
              <a:rPr lang="en-US" sz="2400" dirty="0"/>
              <a:t>QUY ĐỊNH CHUNG (Đ.1- Đ.157)</a:t>
            </a:r>
          </a:p>
          <a:p>
            <a:pPr marL="502920" indent="-457200">
              <a:spcBef>
                <a:spcPts val="600"/>
              </a:spcBef>
              <a:buAutoNum type="arabicPeriod"/>
            </a:pPr>
            <a:r>
              <a:rPr lang="en-US" sz="2400" b="1" dirty="0"/>
              <a:t>Phần </a:t>
            </a:r>
            <a:r>
              <a:rPr lang="en-US" sz="2400" b="1" dirty="0" err="1"/>
              <a:t>thứ</a:t>
            </a:r>
            <a:r>
              <a:rPr lang="en-US" sz="2400" b="1" dirty="0"/>
              <a:t> hai. </a:t>
            </a:r>
            <a:r>
              <a:rPr lang="en-US" sz="2400" dirty="0"/>
              <a:t>QUYỀN SỞ HỮU VÀ QUYỀN KHÁC ĐỐI VỚI TÀI SẢN (Đ.158– Đ. 273)</a:t>
            </a:r>
          </a:p>
          <a:p>
            <a:pPr marL="502920" indent="-457200">
              <a:spcBef>
                <a:spcPts val="600"/>
              </a:spcBef>
              <a:buAutoNum type="arabicPeriod"/>
            </a:pPr>
            <a:r>
              <a:rPr lang="en-US" sz="2400" b="1" dirty="0"/>
              <a:t>Phần </a:t>
            </a:r>
            <a:r>
              <a:rPr lang="en-US" sz="2400" b="1" dirty="0" err="1"/>
              <a:t>thứ</a:t>
            </a:r>
            <a:r>
              <a:rPr lang="en-US" sz="2400" b="1" dirty="0"/>
              <a:t> </a:t>
            </a:r>
            <a:r>
              <a:rPr lang="en-US" sz="2400" b="1" dirty="0" err="1"/>
              <a:t>ba</a:t>
            </a:r>
            <a:r>
              <a:rPr lang="en-US" sz="2400" b="1" dirty="0"/>
              <a:t>. </a:t>
            </a:r>
            <a:r>
              <a:rPr lang="en-US" sz="2400" dirty="0"/>
              <a:t>NGHĨA VỤ VÀ HỢP ĐỒNG (Đ.274 – Đ.608)</a:t>
            </a:r>
          </a:p>
          <a:p>
            <a:pPr marL="502920" indent="-457200">
              <a:spcBef>
                <a:spcPts val="600"/>
              </a:spcBef>
              <a:buAutoNum type="arabicPeriod"/>
            </a:pPr>
            <a:r>
              <a:rPr lang="en-US" sz="2400" b="1" dirty="0"/>
              <a:t>Phần </a:t>
            </a:r>
            <a:r>
              <a:rPr lang="en-US" sz="2400" b="1" dirty="0" err="1"/>
              <a:t>thứ</a:t>
            </a:r>
            <a:r>
              <a:rPr lang="en-US" sz="2400" b="1" dirty="0"/>
              <a:t> </a:t>
            </a:r>
            <a:r>
              <a:rPr lang="en-US" sz="2400" b="1" dirty="0" err="1"/>
              <a:t>tư</a:t>
            </a:r>
            <a:r>
              <a:rPr lang="en-US" sz="2400" b="1" dirty="0"/>
              <a:t>. </a:t>
            </a:r>
            <a:r>
              <a:rPr lang="en-US" sz="2400" dirty="0"/>
              <a:t>THỪA KẾ (Đ.609 – Đ.662)</a:t>
            </a:r>
          </a:p>
          <a:p>
            <a:pPr marL="502920" indent="-457200" algn="just">
              <a:spcBef>
                <a:spcPts val="600"/>
              </a:spcBef>
              <a:buAutoNum type="arabicPeriod"/>
            </a:pPr>
            <a:r>
              <a:rPr lang="en-US" sz="2400" b="1" dirty="0"/>
              <a:t>Phần </a:t>
            </a:r>
            <a:r>
              <a:rPr lang="en-US" sz="2400" b="1" dirty="0" err="1"/>
              <a:t>thứ</a:t>
            </a:r>
            <a:r>
              <a:rPr lang="en-US" sz="2400" b="1" dirty="0"/>
              <a:t> </a:t>
            </a:r>
            <a:r>
              <a:rPr lang="en-US" sz="2400" b="1" dirty="0" err="1"/>
              <a:t>năm</a:t>
            </a:r>
            <a:r>
              <a:rPr lang="en-US" sz="2400" b="1" dirty="0"/>
              <a:t>. </a:t>
            </a:r>
            <a:r>
              <a:rPr lang="vi-VN" sz="2400" dirty="0">
                <a:latin typeface="Times New Roman" panose="02020603050405020304" pitchFamily="18" charset="0"/>
                <a:cs typeface="Times New Roman" panose="02020603050405020304" pitchFamily="18" charset="0"/>
              </a:rPr>
              <a:t>PHÁP LUẬT ÁP DỤNG ĐỐI VỚI </a:t>
            </a:r>
            <a:r>
              <a:rPr lang="en-US" sz="2400" dirty="0">
                <a:latin typeface="Times New Roman" panose="02020603050405020304" pitchFamily="18" charset="0"/>
                <a:cs typeface="Times New Roman" panose="02020603050405020304" pitchFamily="18" charset="0"/>
              </a:rPr>
              <a:t>QHDSYTNN (Đ.663 – Đ.687)</a:t>
            </a:r>
          </a:p>
          <a:p>
            <a:pPr marL="502920" indent="-457200" algn="just">
              <a:spcBef>
                <a:spcPts val="600"/>
              </a:spcBef>
              <a:buAutoNum type="arabicPeriod"/>
            </a:pPr>
            <a:r>
              <a:rPr lang="en-US" sz="2400" b="1" dirty="0">
                <a:latin typeface="Times New Roman" panose="02020603050405020304" pitchFamily="18" charset="0"/>
                <a:cs typeface="Times New Roman" panose="02020603050405020304" pitchFamily="18" charset="0"/>
              </a:rPr>
              <a:t>Phần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ĐIỀU KHOẢN THI HÀNH (Đ.668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Đ.689)</a:t>
            </a:r>
          </a:p>
          <a:p>
            <a:pPr marL="45720" indent="0" fontAlgn="t">
              <a:buNone/>
            </a:pPr>
            <a:endParaRPr lang="en-US" dirty="0"/>
          </a:p>
          <a:p>
            <a:pPr marL="45720" indent="0">
              <a:buNone/>
            </a:pPr>
            <a:endParaRPr lang="en-US" sz="2400" b="1" dirty="0"/>
          </a:p>
        </p:txBody>
      </p:sp>
      <p:sp>
        <p:nvSpPr>
          <p:cNvPr id="5" name="Title 1" title="Title and Content Layout with Chart"/>
          <p:cNvSpPr txBox="1">
            <a:spLocks/>
          </p:cNvSpPr>
          <p:nvPr/>
        </p:nvSpPr>
        <p:spPr>
          <a:xfrm>
            <a:off x="793109" y="324395"/>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a:latin typeface="Algerian" panose="04020705040A02060702" pitchFamily="82" charset="0"/>
              </a:rPr>
              <a:t>KẾT CẤU </a:t>
            </a:r>
            <a:r>
              <a:rPr lang="en-US" sz="2800" dirty="0" err="1">
                <a:latin typeface="Algerian" panose="04020705040A02060702" pitchFamily="82" charset="0"/>
              </a:rPr>
              <a:t>của</a:t>
            </a:r>
            <a:r>
              <a:rPr lang="en-US" sz="2800" dirty="0">
                <a:latin typeface="Algerian" panose="04020705040A02060702" pitchFamily="82" charset="0"/>
              </a:rPr>
              <a:t> </a:t>
            </a:r>
            <a:r>
              <a:rPr lang="en-US" sz="2800" dirty="0" err="1">
                <a:latin typeface="Algerian" panose="04020705040A02060702" pitchFamily="82" charset="0"/>
              </a:rPr>
              <a:t>bộ</a:t>
            </a:r>
            <a:r>
              <a:rPr lang="en-US" sz="2800" dirty="0">
                <a:latin typeface="Algerian" panose="04020705040A02060702" pitchFamily="82" charset="0"/>
              </a:rPr>
              <a:t> luật </a:t>
            </a:r>
          </a:p>
        </p:txBody>
      </p:sp>
      <p:sp>
        <p:nvSpPr>
          <p:cNvPr id="8" name="Rectangular Callout 7"/>
          <p:cNvSpPr/>
          <p:nvPr/>
        </p:nvSpPr>
        <p:spPr>
          <a:xfrm>
            <a:off x="536619" y="3992450"/>
            <a:ext cx="11144519" cy="1506829"/>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i="1">
                <a:latin typeface="Times New Roman" panose="02020603050405020304" pitchFamily="18" charset="0"/>
                <a:cs typeface="Times New Roman" panose="02020603050405020304" pitchFamily="18" charset="0"/>
              </a:rPr>
              <a:t>- 689 Điều, 27 Chương + Một số biến động về Phần, Chương</a:t>
            </a:r>
          </a:p>
          <a:p>
            <a:pPr algn="just"/>
            <a:r>
              <a:rPr lang="en-US" sz="2800" b="1" i="1">
                <a:latin typeface="Times New Roman" panose="02020603050405020304" pitchFamily="18" charset="0"/>
                <a:cs typeface="Times New Roman" panose="02020603050405020304" pitchFamily="18" charset="0"/>
              </a:rPr>
              <a:t>- </a:t>
            </a:r>
            <a:r>
              <a:rPr lang="nl-NL" sz="2800" b="1" i="1">
                <a:latin typeface="Times New Roman" panose="02020603050405020304" pitchFamily="18" charset="0"/>
                <a:cs typeface="Times New Roman" panose="02020603050405020304" pitchFamily="18" charset="0"/>
              </a:rPr>
              <a:t>Giữ nguyên 82 điều, sửa đổi 573 điều, bổ sung 70 điều, bãi bỏ 122 điều </a:t>
            </a:r>
            <a:endParaRPr lang="en-US" sz="2800" b="1" i="1">
              <a:latin typeface="Times New Roman" panose="02020603050405020304" pitchFamily="18" charset="0"/>
              <a:cs typeface="Times New Roman" panose="02020603050405020304" pitchFamily="18" charset="0"/>
            </a:endParaRPr>
          </a:p>
        </p:txBody>
      </p:sp>
      <p:sp>
        <p:nvSpPr>
          <p:cNvPr id="7" name="Content Placeholder 5"/>
          <p:cNvSpPr txBox="1">
            <a:spLocks/>
          </p:cNvSpPr>
          <p:nvPr/>
        </p:nvSpPr>
        <p:spPr>
          <a:xfrm>
            <a:off x="4642061" y="6440688"/>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3376329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342" y="462294"/>
            <a:ext cx="9601200" cy="508958"/>
          </a:xfrm>
        </p:spPr>
        <p:txBody>
          <a:bodyPr>
            <a:normAutofit fontScale="90000"/>
          </a:bodyPr>
          <a:lstStyle/>
          <a:p>
            <a:pPr algn="ctr"/>
            <a:r>
              <a:rPr lang="en-US" dirty="0">
                <a:latin typeface="Algerian" panose="04020705040A02060702" pitchFamily="82" charset="0"/>
              </a:rPr>
              <a:t>XÁC ĐỊNH RÕ VỊ TRÍ, VAI TRÒ LUẬT CHUNG CỦA BLDS</a:t>
            </a:r>
          </a:p>
        </p:txBody>
      </p:sp>
      <p:sp>
        <p:nvSpPr>
          <p:cNvPr id="3" name="Content Placeholder 2"/>
          <p:cNvSpPr>
            <a:spLocks noGrp="1"/>
          </p:cNvSpPr>
          <p:nvPr>
            <p:ph idx="1"/>
          </p:nvPr>
        </p:nvSpPr>
        <p:spPr>
          <a:xfrm>
            <a:off x="1071113" y="1332411"/>
            <a:ext cx="10220864" cy="4551954"/>
          </a:xfrm>
        </p:spPr>
        <p:txBody>
          <a:bodyPr>
            <a:normAutofit/>
          </a:bodyPr>
          <a:lstStyle/>
          <a:p>
            <a:pPr marL="502920" indent="-457200">
              <a:buAutoNum type="arabicPeriod"/>
            </a:pPr>
            <a:r>
              <a:rPr lang="en-US" sz="2400" dirty="0" err="1"/>
              <a:t>Quy</a:t>
            </a:r>
            <a:r>
              <a:rPr lang="en-US" sz="2400" dirty="0"/>
              <a:t> </a:t>
            </a:r>
            <a:r>
              <a:rPr lang="en-US" sz="2400" dirty="0" err="1"/>
              <a:t>định</a:t>
            </a:r>
            <a:r>
              <a:rPr lang="en-US" sz="2400" dirty="0"/>
              <a:t> </a:t>
            </a:r>
            <a:r>
              <a:rPr lang="en-US" sz="2400" dirty="0" err="1"/>
              <a:t>thống</a:t>
            </a:r>
            <a:r>
              <a:rPr lang="en-US" sz="2400" dirty="0"/>
              <a:t> </a:t>
            </a:r>
            <a:r>
              <a:rPr lang="en-US" sz="2400" dirty="0" err="1"/>
              <a:t>nhất</a:t>
            </a:r>
            <a:r>
              <a:rPr lang="en-US" sz="2400" dirty="0"/>
              <a:t> phạm vi </a:t>
            </a:r>
            <a:r>
              <a:rPr lang="en-US" sz="2400" dirty="0" err="1"/>
              <a:t>điều</a:t>
            </a:r>
            <a:r>
              <a:rPr lang="en-US" sz="2400" dirty="0"/>
              <a:t> </a:t>
            </a:r>
            <a:r>
              <a:rPr lang="en-US" sz="2400" dirty="0" err="1"/>
              <a:t>chỉnh</a:t>
            </a:r>
            <a:r>
              <a:rPr lang="en-US" sz="2400" dirty="0"/>
              <a:t> </a:t>
            </a:r>
            <a:r>
              <a:rPr lang="en-US" sz="2400" dirty="0" err="1"/>
              <a:t>của</a:t>
            </a:r>
            <a:r>
              <a:rPr lang="en-US" sz="2400" dirty="0"/>
              <a:t> BLDS </a:t>
            </a:r>
            <a:r>
              <a:rPr lang="en-US" sz="2400" dirty="0" err="1"/>
              <a:t>và</a:t>
            </a:r>
            <a:r>
              <a:rPr lang="en-US" sz="2400" dirty="0"/>
              <a:t> </a:t>
            </a:r>
            <a:r>
              <a:rPr lang="en-US" sz="2400" dirty="0" err="1"/>
              <a:t>các</a:t>
            </a:r>
            <a:r>
              <a:rPr lang="en-US" sz="2400" dirty="0"/>
              <a:t> </a:t>
            </a:r>
            <a:r>
              <a:rPr lang="en-US" sz="2400" dirty="0" err="1"/>
              <a:t>dấu</a:t>
            </a:r>
            <a:r>
              <a:rPr lang="en-US" sz="2400" dirty="0"/>
              <a:t> </a:t>
            </a:r>
            <a:r>
              <a:rPr lang="en-US" sz="2400" dirty="0" err="1"/>
              <a:t>hiệu</a:t>
            </a:r>
            <a:r>
              <a:rPr lang="en-US" sz="2400" dirty="0"/>
              <a:t> </a:t>
            </a:r>
            <a:r>
              <a:rPr lang="en-US" sz="2400" dirty="0" err="1"/>
              <a:t>cơ</a:t>
            </a:r>
            <a:r>
              <a:rPr lang="en-US" sz="2400" dirty="0"/>
              <a:t> </a:t>
            </a:r>
            <a:r>
              <a:rPr lang="en-US" sz="2400" dirty="0" err="1"/>
              <a:t>bản</a:t>
            </a:r>
            <a:r>
              <a:rPr lang="en-US" sz="2400" dirty="0"/>
              <a:t> </a:t>
            </a:r>
            <a:r>
              <a:rPr lang="en-US" sz="2400" err="1"/>
              <a:t>của</a:t>
            </a:r>
            <a:r>
              <a:rPr lang="en-US" sz="2400"/>
              <a:t> QHDS (Đ.1);</a:t>
            </a:r>
            <a:endParaRPr lang="en-US" sz="2400" dirty="0"/>
          </a:p>
          <a:p>
            <a:pPr marL="502920" indent="-457200">
              <a:buAutoNum type="arabicPeriod"/>
            </a:pPr>
            <a:r>
              <a:rPr lang="en-US" sz="2400" dirty="0" err="1"/>
              <a:t>Quy</a:t>
            </a:r>
            <a:r>
              <a:rPr lang="en-US" sz="2400" dirty="0"/>
              <a:t> </a:t>
            </a:r>
            <a:r>
              <a:rPr lang="en-US" sz="2400" dirty="0" err="1"/>
              <a:t>định</a:t>
            </a:r>
            <a:r>
              <a:rPr lang="en-US" sz="2400" dirty="0"/>
              <a:t> </a:t>
            </a:r>
            <a:r>
              <a:rPr lang="en-US" sz="2400" dirty="0" err="1"/>
              <a:t>nguyên</a:t>
            </a:r>
            <a:r>
              <a:rPr lang="en-US" sz="2400" dirty="0"/>
              <a:t> </a:t>
            </a:r>
            <a:r>
              <a:rPr lang="en-US" sz="2400" dirty="0" err="1"/>
              <a:t>tắc</a:t>
            </a:r>
            <a:r>
              <a:rPr lang="en-US" sz="2400" dirty="0"/>
              <a:t> </a:t>
            </a:r>
            <a:r>
              <a:rPr lang="en-US" sz="2400" dirty="0" err="1"/>
              <a:t>cơ</a:t>
            </a:r>
            <a:r>
              <a:rPr lang="en-US" sz="2400" dirty="0"/>
              <a:t> </a:t>
            </a:r>
            <a:r>
              <a:rPr lang="en-US" sz="2400" dirty="0" err="1"/>
              <a:t>bản</a:t>
            </a:r>
            <a:r>
              <a:rPr lang="en-US" sz="2400" dirty="0"/>
              <a:t> </a:t>
            </a:r>
            <a:r>
              <a:rPr lang="en-US" sz="2400" dirty="0" err="1"/>
              <a:t>của</a:t>
            </a:r>
            <a:r>
              <a:rPr lang="en-US" sz="2400" dirty="0"/>
              <a:t> pháp luật </a:t>
            </a:r>
            <a:r>
              <a:rPr lang="en-US" sz="2400" err="1"/>
              <a:t>dân</a:t>
            </a:r>
            <a:r>
              <a:rPr lang="en-US" sz="2400"/>
              <a:t> sự (Đ.3);</a:t>
            </a:r>
            <a:endParaRPr lang="en-US" sz="2400" dirty="0"/>
          </a:p>
          <a:p>
            <a:pPr marL="502920" indent="-457200">
              <a:buAutoNum type="arabicPeriod"/>
            </a:pPr>
            <a:r>
              <a:rPr lang="en-US" sz="2400" dirty="0" err="1"/>
              <a:t>Quy</a:t>
            </a:r>
            <a:r>
              <a:rPr lang="en-US" sz="2400" dirty="0"/>
              <a:t> </a:t>
            </a:r>
            <a:r>
              <a:rPr lang="en-US" sz="2400" dirty="0" err="1"/>
              <a:t>định</a:t>
            </a:r>
            <a:r>
              <a:rPr lang="en-US" sz="2400" dirty="0"/>
              <a:t> </a:t>
            </a:r>
            <a:r>
              <a:rPr lang="en-US" sz="2400" dirty="0" err="1"/>
              <a:t>về</a:t>
            </a:r>
            <a:r>
              <a:rPr lang="en-US" sz="2400" dirty="0"/>
              <a:t> quan </a:t>
            </a:r>
            <a:r>
              <a:rPr lang="en-US" sz="2400" dirty="0" err="1"/>
              <a:t>hệ</a:t>
            </a:r>
            <a:r>
              <a:rPr lang="en-US" sz="2400" dirty="0"/>
              <a:t> </a:t>
            </a:r>
            <a:r>
              <a:rPr lang="en-US" sz="2400" dirty="0" err="1"/>
              <a:t>giữa</a:t>
            </a:r>
            <a:r>
              <a:rPr lang="en-US" sz="2400" dirty="0"/>
              <a:t> BLDS </a:t>
            </a:r>
            <a:r>
              <a:rPr lang="en-US" sz="2400" dirty="0" err="1"/>
              <a:t>và</a:t>
            </a:r>
            <a:r>
              <a:rPr lang="en-US" sz="2400" dirty="0"/>
              <a:t> luật </a:t>
            </a:r>
            <a:r>
              <a:rPr lang="en-US" sz="2400" dirty="0" err="1"/>
              <a:t>khác</a:t>
            </a:r>
            <a:r>
              <a:rPr lang="en-US" sz="2400" dirty="0"/>
              <a:t> </a:t>
            </a:r>
            <a:r>
              <a:rPr lang="en-US" sz="2400" dirty="0" err="1"/>
              <a:t>có</a:t>
            </a:r>
            <a:r>
              <a:rPr lang="en-US" sz="2400" dirty="0"/>
              <a:t> </a:t>
            </a:r>
            <a:r>
              <a:rPr lang="en-US" sz="2400" dirty="0" err="1"/>
              <a:t>liên</a:t>
            </a:r>
            <a:r>
              <a:rPr lang="en-US" sz="2400" dirty="0"/>
              <a:t> quan </a:t>
            </a:r>
            <a:r>
              <a:rPr lang="en-US" sz="2400" dirty="0" err="1"/>
              <a:t>trong</a:t>
            </a:r>
            <a:r>
              <a:rPr lang="en-US" sz="2400" dirty="0"/>
              <a:t> </a:t>
            </a:r>
            <a:r>
              <a:rPr lang="en-US" sz="2400" dirty="0" err="1"/>
              <a:t>điều</a:t>
            </a:r>
            <a:r>
              <a:rPr lang="en-US" sz="2400" dirty="0"/>
              <a:t> </a:t>
            </a:r>
            <a:r>
              <a:rPr lang="en-US" sz="2400" err="1"/>
              <a:t>chỉnh</a:t>
            </a:r>
            <a:r>
              <a:rPr lang="en-US" sz="2400"/>
              <a:t> QHDS (Đ.4);</a:t>
            </a:r>
            <a:endParaRPr lang="en-US" sz="2400" dirty="0"/>
          </a:p>
          <a:p>
            <a:pPr marL="502920" indent="-457200">
              <a:buAutoNum type="arabicPeriod"/>
            </a:pPr>
            <a:r>
              <a:rPr lang="en-US" sz="2400" dirty="0" err="1"/>
              <a:t>Quy</a:t>
            </a:r>
            <a:r>
              <a:rPr lang="en-US" sz="2400" dirty="0"/>
              <a:t> </a:t>
            </a:r>
            <a:r>
              <a:rPr lang="en-US" sz="2400" dirty="0" err="1"/>
              <a:t>định</a:t>
            </a:r>
            <a:r>
              <a:rPr lang="en-US" sz="2400" dirty="0"/>
              <a:t> </a:t>
            </a:r>
            <a:r>
              <a:rPr lang="en-US" sz="2400" dirty="0" err="1"/>
              <a:t>các</a:t>
            </a:r>
            <a:r>
              <a:rPr lang="en-US" sz="2400" dirty="0"/>
              <a:t> công </a:t>
            </a:r>
            <a:r>
              <a:rPr lang="en-US" sz="2400" dirty="0" err="1"/>
              <a:t>cụ</a:t>
            </a:r>
            <a:r>
              <a:rPr lang="en-US" sz="2400" dirty="0"/>
              <a:t> pháp lý </a:t>
            </a:r>
            <a:r>
              <a:rPr lang="en-US" sz="2400" dirty="0" err="1"/>
              <a:t>trong</a:t>
            </a:r>
            <a:r>
              <a:rPr lang="en-US" sz="2400" dirty="0"/>
              <a:t> </a:t>
            </a:r>
            <a:r>
              <a:rPr lang="en-US" sz="2400" dirty="0" err="1"/>
              <a:t>giải</a:t>
            </a:r>
            <a:r>
              <a:rPr lang="en-US" sz="2400" dirty="0"/>
              <a:t> </a:t>
            </a:r>
            <a:r>
              <a:rPr lang="en-US" sz="2400" dirty="0" err="1"/>
              <a:t>quyết</a:t>
            </a:r>
            <a:r>
              <a:rPr lang="en-US" sz="2400" dirty="0"/>
              <a:t> vụ </a:t>
            </a:r>
            <a:r>
              <a:rPr lang="en-US" sz="2400" dirty="0" err="1"/>
              <a:t>việc</a:t>
            </a:r>
            <a:r>
              <a:rPr lang="en-US" sz="2400" dirty="0"/>
              <a:t> </a:t>
            </a:r>
            <a:r>
              <a:rPr lang="en-US" sz="2400" dirty="0" err="1"/>
              <a:t>dân</a:t>
            </a:r>
            <a:r>
              <a:rPr lang="en-US" sz="2400" dirty="0"/>
              <a:t> sự (</a:t>
            </a:r>
            <a:r>
              <a:rPr lang="en-US" sz="2400" dirty="0" err="1"/>
              <a:t>tập</a:t>
            </a:r>
            <a:r>
              <a:rPr lang="en-US" sz="2400" dirty="0"/>
              <a:t> </a:t>
            </a:r>
            <a:r>
              <a:rPr lang="en-US" sz="2400" dirty="0" err="1"/>
              <a:t>quán</a:t>
            </a:r>
            <a:r>
              <a:rPr lang="en-US" sz="2400" dirty="0"/>
              <a:t>, </a:t>
            </a:r>
            <a:r>
              <a:rPr lang="en-US" sz="2400" dirty="0" err="1"/>
              <a:t>tương</a:t>
            </a:r>
            <a:r>
              <a:rPr lang="en-US" sz="2400" dirty="0"/>
              <a:t> </a:t>
            </a:r>
            <a:r>
              <a:rPr lang="en-US" sz="2400" dirty="0" err="1"/>
              <a:t>tự</a:t>
            </a:r>
            <a:r>
              <a:rPr lang="en-US" sz="2400" dirty="0"/>
              <a:t> pháp luật, </a:t>
            </a:r>
            <a:r>
              <a:rPr lang="en-US" sz="2400" dirty="0" err="1"/>
              <a:t>nguyên</a:t>
            </a:r>
            <a:r>
              <a:rPr lang="en-US" sz="2400" dirty="0"/>
              <a:t> </a:t>
            </a:r>
            <a:r>
              <a:rPr lang="en-US" sz="2400" dirty="0" err="1"/>
              <a:t>tắc</a:t>
            </a:r>
            <a:r>
              <a:rPr lang="en-US" sz="2400" dirty="0"/>
              <a:t> </a:t>
            </a:r>
            <a:r>
              <a:rPr lang="en-US" sz="2400" dirty="0" err="1"/>
              <a:t>cơ</a:t>
            </a:r>
            <a:r>
              <a:rPr lang="en-US" sz="2400" dirty="0"/>
              <a:t> </a:t>
            </a:r>
            <a:r>
              <a:rPr lang="en-US" sz="2400" dirty="0" err="1"/>
              <a:t>bản</a:t>
            </a:r>
            <a:r>
              <a:rPr lang="en-US" sz="2400" dirty="0"/>
              <a:t> </a:t>
            </a:r>
            <a:r>
              <a:rPr lang="en-US" sz="2400" dirty="0" err="1"/>
              <a:t>của</a:t>
            </a:r>
            <a:r>
              <a:rPr lang="en-US" sz="2400" dirty="0"/>
              <a:t> PLDS, </a:t>
            </a:r>
            <a:r>
              <a:rPr lang="en-US" sz="2400" dirty="0" err="1"/>
              <a:t>án</a:t>
            </a:r>
            <a:r>
              <a:rPr lang="en-US" sz="2400" dirty="0"/>
              <a:t> </a:t>
            </a:r>
            <a:r>
              <a:rPr lang="en-US" sz="2400" dirty="0" err="1"/>
              <a:t>lệ</a:t>
            </a:r>
            <a:r>
              <a:rPr lang="en-US" sz="2400" dirty="0"/>
              <a:t>, </a:t>
            </a:r>
            <a:r>
              <a:rPr lang="en-US" sz="2400" dirty="0" err="1"/>
              <a:t>lẽ</a:t>
            </a:r>
            <a:r>
              <a:rPr lang="en-US" sz="2400" dirty="0"/>
              <a:t> công </a:t>
            </a:r>
            <a:r>
              <a:rPr lang="en-US" sz="2400" err="1"/>
              <a:t>bằng</a:t>
            </a:r>
            <a:r>
              <a:rPr lang="en-US" sz="2400"/>
              <a:t>) (Đ.5-Đ.6);</a:t>
            </a:r>
            <a:endParaRPr lang="en-US" sz="2400" dirty="0"/>
          </a:p>
          <a:p>
            <a:pPr marL="502920" indent="-457200">
              <a:buAutoNum type="arabicPeriod"/>
            </a:pPr>
            <a:r>
              <a:rPr lang="en-US" sz="2400" dirty="0" err="1"/>
              <a:t>Quy</a:t>
            </a:r>
            <a:r>
              <a:rPr lang="en-US" sz="2400" dirty="0"/>
              <a:t> </a:t>
            </a:r>
            <a:r>
              <a:rPr lang="en-US" sz="2400" dirty="0" err="1"/>
              <a:t>định</a:t>
            </a:r>
            <a:r>
              <a:rPr lang="en-US" sz="2400" dirty="0"/>
              <a:t> </a:t>
            </a:r>
            <a:r>
              <a:rPr lang="en-US" sz="2400" dirty="0" err="1"/>
              <a:t>cơ</a:t>
            </a:r>
            <a:r>
              <a:rPr lang="en-US" sz="2400" dirty="0"/>
              <a:t> </a:t>
            </a:r>
            <a:r>
              <a:rPr lang="en-US" sz="2400" dirty="0" err="1"/>
              <a:t>chế</a:t>
            </a:r>
            <a:r>
              <a:rPr lang="en-US" sz="2400" dirty="0"/>
              <a:t> pháp lý </a:t>
            </a:r>
            <a:r>
              <a:rPr lang="en-US" sz="2400" dirty="0" err="1"/>
              <a:t>về</a:t>
            </a:r>
            <a:r>
              <a:rPr lang="en-US" sz="2400" dirty="0"/>
              <a:t> </a:t>
            </a:r>
            <a:r>
              <a:rPr lang="en-US" sz="2400" dirty="0" err="1"/>
              <a:t>thực</a:t>
            </a:r>
            <a:r>
              <a:rPr lang="en-US" sz="2400" dirty="0"/>
              <a:t> </a:t>
            </a:r>
            <a:r>
              <a:rPr lang="en-US" sz="2400" dirty="0" err="1"/>
              <a:t>hiện</a:t>
            </a:r>
            <a:r>
              <a:rPr lang="en-US" sz="2400" dirty="0"/>
              <a:t>, bảo vệ </a:t>
            </a:r>
            <a:r>
              <a:rPr lang="en-US" sz="2400" dirty="0" err="1"/>
              <a:t>quyền</a:t>
            </a:r>
            <a:r>
              <a:rPr lang="en-US" sz="2400" dirty="0"/>
              <a:t> </a:t>
            </a:r>
            <a:r>
              <a:rPr lang="en-US" sz="2400" dirty="0" err="1"/>
              <a:t>dân</a:t>
            </a:r>
            <a:r>
              <a:rPr lang="en-US" sz="2400" dirty="0"/>
              <a:t> sự (</a:t>
            </a:r>
            <a:r>
              <a:rPr lang="en-US" sz="2400" dirty="0" err="1"/>
              <a:t>Đối</a:t>
            </a:r>
            <a:r>
              <a:rPr lang="en-US" sz="2400" dirty="0"/>
              <a:t> </a:t>
            </a:r>
            <a:r>
              <a:rPr lang="en-US" sz="2400" dirty="0" err="1"/>
              <a:t>với</a:t>
            </a:r>
            <a:r>
              <a:rPr lang="en-US" sz="2400" dirty="0"/>
              <a:t> </a:t>
            </a:r>
            <a:r>
              <a:rPr lang="en-US" sz="2400" dirty="0" err="1"/>
              <a:t>chủ</a:t>
            </a:r>
            <a:r>
              <a:rPr lang="en-US" sz="2400" dirty="0"/>
              <a:t> </a:t>
            </a:r>
            <a:r>
              <a:rPr lang="en-US" sz="2400" dirty="0" err="1"/>
              <a:t>thể</a:t>
            </a:r>
            <a:r>
              <a:rPr lang="en-US" sz="2400" dirty="0"/>
              <a:t>, </a:t>
            </a:r>
            <a:r>
              <a:rPr lang="en-US" sz="2400" dirty="0" err="1"/>
              <a:t>Tòa</a:t>
            </a:r>
            <a:r>
              <a:rPr lang="en-US" sz="2400" dirty="0"/>
              <a:t> </a:t>
            </a:r>
            <a:r>
              <a:rPr lang="en-US" sz="2400" dirty="0" err="1"/>
              <a:t>án</a:t>
            </a:r>
            <a:r>
              <a:rPr lang="en-US" sz="2400" dirty="0"/>
              <a:t> </a:t>
            </a:r>
            <a:r>
              <a:rPr lang="en-US" sz="2400" dirty="0" err="1"/>
              <a:t>và</a:t>
            </a:r>
            <a:r>
              <a:rPr lang="en-US" sz="2400" dirty="0"/>
              <a:t> </a:t>
            </a:r>
            <a:r>
              <a:rPr lang="en-US" sz="2400" dirty="0" err="1"/>
              <a:t>cơ</a:t>
            </a:r>
            <a:r>
              <a:rPr lang="en-US" sz="2400" dirty="0"/>
              <a:t> quan </a:t>
            </a:r>
            <a:r>
              <a:rPr lang="en-US" sz="2400" dirty="0" err="1"/>
              <a:t>khác</a:t>
            </a:r>
            <a:r>
              <a:rPr lang="en-US" sz="2400" dirty="0"/>
              <a:t> </a:t>
            </a:r>
            <a:r>
              <a:rPr lang="en-US" sz="2400" dirty="0" err="1"/>
              <a:t>có</a:t>
            </a:r>
            <a:r>
              <a:rPr lang="en-US" sz="2400" dirty="0"/>
              <a:t> </a:t>
            </a:r>
            <a:r>
              <a:rPr lang="en-US" sz="2400" dirty="0" err="1"/>
              <a:t>thẩm</a:t>
            </a:r>
            <a:r>
              <a:rPr lang="en-US" sz="2400" dirty="0"/>
              <a:t> </a:t>
            </a:r>
            <a:r>
              <a:rPr lang="en-US" sz="2400" err="1"/>
              <a:t>quyền</a:t>
            </a:r>
            <a:r>
              <a:rPr lang="en-US" sz="2400"/>
              <a:t>) (Đ.8 – Đ.15).</a:t>
            </a:r>
            <a:endParaRPr lang="en-US" sz="2400" dirty="0"/>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219898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13" y="638355"/>
            <a:ext cx="9601200" cy="508958"/>
          </a:xfrm>
        </p:spPr>
        <p:txBody>
          <a:bodyPr>
            <a:normAutofit fontScale="90000"/>
          </a:bodyPr>
          <a:lstStyle/>
          <a:p>
            <a:pPr algn="ctr"/>
            <a:r>
              <a:rPr lang="en-US" err="1">
                <a:latin typeface="Algerian" panose="04020705040A02060702" pitchFamily="82" charset="0"/>
              </a:rPr>
              <a:t>Chủ</a:t>
            </a:r>
            <a:r>
              <a:rPr lang="en-US">
                <a:latin typeface="Algerian" panose="04020705040A02060702" pitchFamily="82" charset="0"/>
              </a:rPr>
              <a:t> thể: </a:t>
            </a:r>
            <a:r>
              <a:rPr lang="en-US" dirty="0" err="1">
                <a:latin typeface="Algerian" panose="04020705040A02060702" pitchFamily="82" charset="0"/>
              </a:rPr>
              <a:t>cá</a:t>
            </a:r>
            <a:r>
              <a:rPr lang="en-US" dirty="0">
                <a:latin typeface="Algerian" panose="04020705040A02060702" pitchFamily="82" charset="0"/>
              </a:rPr>
              <a:t> nhân </a:t>
            </a:r>
            <a:r>
              <a:rPr lang="en-US" dirty="0" err="1">
                <a:latin typeface="Algerian" panose="04020705040A02060702" pitchFamily="82" charset="0"/>
              </a:rPr>
              <a:t>và</a:t>
            </a:r>
            <a:r>
              <a:rPr lang="en-US" dirty="0">
                <a:latin typeface="Algerian" panose="04020705040A02060702" pitchFamily="82" charset="0"/>
              </a:rPr>
              <a:t> pháp nhân</a:t>
            </a:r>
          </a:p>
        </p:txBody>
      </p:sp>
      <p:sp>
        <p:nvSpPr>
          <p:cNvPr id="3" name="Content Placeholder 2"/>
          <p:cNvSpPr>
            <a:spLocks noGrp="1"/>
          </p:cNvSpPr>
          <p:nvPr>
            <p:ph idx="1"/>
          </p:nvPr>
        </p:nvSpPr>
        <p:spPr>
          <a:xfrm>
            <a:off x="1071113" y="1639019"/>
            <a:ext cx="10220864" cy="4123426"/>
          </a:xfrm>
        </p:spPr>
        <p:txBody>
          <a:bodyPr>
            <a:normAutofit/>
          </a:bodyPr>
          <a:lstStyle/>
          <a:p>
            <a:pPr marL="502920" indent="-457200" algn="just">
              <a:buAutoNum type="arabicPeriod"/>
            </a:pPr>
            <a:r>
              <a:rPr lang="en-US" sz="2400" b="1"/>
              <a:t>Nhà </a:t>
            </a:r>
            <a:r>
              <a:rPr lang="en-US" sz="2400" b="1" dirty="0"/>
              <a:t>nước: </a:t>
            </a:r>
            <a:r>
              <a:rPr lang="en-US" sz="2400" dirty="0" err="1"/>
              <a:t>bình</a:t>
            </a:r>
            <a:r>
              <a:rPr lang="en-US" sz="2400" dirty="0"/>
              <a:t> </a:t>
            </a:r>
            <a:r>
              <a:rPr lang="en-US" sz="2400" dirty="0" err="1"/>
              <a:t>đẳng</a:t>
            </a:r>
            <a:r>
              <a:rPr lang="en-US" sz="2400" dirty="0"/>
              <a:t>, </a:t>
            </a:r>
            <a:r>
              <a:rPr lang="en-US" sz="2400" dirty="0" err="1"/>
              <a:t>chịu</a:t>
            </a:r>
            <a:r>
              <a:rPr lang="en-US" sz="2400" dirty="0"/>
              <a:t> </a:t>
            </a:r>
            <a:r>
              <a:rPr lang="en-US" sz="2400" dirty="0" err="1"/>
              <a:t>trách</a:t>
            </a:r>
            <a:r>
              <a:rPr lang="en-US" sz="2400" dirty="0"/>
              <a:t> </a:t>
            </a:r>
            <a:r>
              <a:rPr lang="en-US" sz="2400" dirty="0" err="1"/>
              <a:t>nhiệm</a:t>
            </a:r>
            <a:r>
              <a:rPr lang="en-US" sz="2400" dirty="0"/>
              <a:t> </a:t>
            </a:r>
            <a:r>
              <a:rPr lang="en-US" sz="2400" dirty="0" err="1"/>
              <a:t>dân</a:t>
            </a:r>
            <a:r>
              <a:rPr lang="en-US" sz="2400" dirty="0"/>
              <a:t> sự;</a:t>
            </a:r>
          </a:p>
          <a:p>
            <a:pPr marL="502920" indent="-457200" algn="just">
              <a:buAutoNum type="arabicPeriod"/>
            </a:pPr>
            <a:r>
              <a:rPr lang="en-US" sz="2400" b="1" dirty="0" err="1"/>
              <a:t>Hộ</a:t>
            </a:r>
            <a:r>
              <a:rPr lang="en-US" sz="2400" b="1" dirty="0"/>
              <a:t> gia </a:t>
            </a:r>
            <a:r>
              <a:rPr lang="en-US" sz="2400" b="1" dirty="0" err="1"/>
              <a:t>đình</a:t>
            </a:r>
            <a:r>
              <a:rPr lang="en-US" sz="2400" b="1" dirty="0"/>
              <a:t>, </a:t>
            </a:r>
            <a:r>
              <a:rPr lang="en-US" sz="2400" b="1" dirty="0" err="1"/>
              <a:t>tổ</a:t>
            </a:r>
            <a:r>
              <a:rPr lang="en-US" sz="2400" b="1" dirty="0"/>
              <a:t> </a:t>
            </a:r>
            <a:r>
              <a:rPr lang="en-US" sz="2400" b="1" dirty="0" err="1"/>
              <a:t>hợp</a:t>
            </a:r>
            <a:r>
              <a:rPr lang="en-US" sz="2400" b="1" dirty="0"/>
              <a:t> </a:t>
            </a:r>
            <a:r>
              <a:rPr lang="en-US" sz="2400" b="1" dirty="0" err="1"/>
              <a:t>tác</a:t>
            </a:r>
            <a:r>
              <a:rPr lang="en-US" sz="2400" b="1" dirty="0"/>
              <a:t>: </a:t>
            </a:r>
            <a:r>
              <a:rPr lang="en-US" sz="2400" dirty="0" err="1"/>
              <a:t>cá</a:t>
            </a:r>
            <a:r>
              <a:rPr lang="en-US" sz="2400" dirty="0"/>
              <a:t> nhân </a:t>
            </a:r>
            <a:r>
              <a:rPr lang="en-US" sz="2400" dirty="0" err="1"/>
              <a:t>hóa</a:t>
            </a:r>
            <a:r>
              <a:rPr lang="en-US" sz="2400" dirty="0"/>
              <a:t> </a:t>
            </a:r>
            <a:r>
              <a:rPr lang="en-US" sz="2400" dirty="0" err="1"/>
              <a:t>chủ</a:t>
            </a:r>
            <a:r>
              <a:rPr lang="en-US" sz="2400" dirty="0"/>
              <a:t> </a:t>
            </a:r>
            <a:r>
              <a:rPr lang="en-US" sz="2400" dirty="0" err="1"/>
              <a:t>thể</a:t>
            </a:r>
            <a:r>
              <a:rPr lang="en-US" sz="2400" dirty="0"/>
              <a:t> </a:t>
            </a:r>
            <a:r>
              <a:rPr lang="en-US" sz="2400" dirty="0" err="1"/>
              <a:t>khi</a:t>
            </a:r>
            <a:r>
              <a:rPr lang="en-US" sz="2400" dirty="0"/>
              <a:t> HGĐ, THT </a:t>
            </a:r>
            <a:r>
              <a:rPr lang="en-US" sz="2400" dirty="0" err="1"/>
              <a:t>tham</a:t>
            </a:r>
            <a:r>
              <a:rPr lang="en-US" sz="2400" dirty="0"/>
              <a:t> gia quan </a:t>
            </a:r>
            <a:r>
              <a:rPr lang="en-US" sz="2400" dirty="0" err="1"/>
              <a:t>hệ</a:t>
            </a:r>
            <a:r>
              <a:rPr lang="en-US" sz="2400" dirty="0"/>
              <a:t> </a:t>
            </a:r>
            <a:r>
              <a:rPr lang="en-US" sz="2400" dirty="0" err="1"/>
              <a:t>dân</a:t>
            </a:r>
            <a:r>
              <a:rPr lang="en-US" sz="2400" dirty="0"/>
              <a:t> sự.</a:t>
            </a:r>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9375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113" y="1352282"/>
            <a:ext cx="10622904" cy="4435921"/>
          </a:xfrm>
        </p:spPr>
        <p:txBody>
          <a:bodyPr>
            <a:normAutofit/>
          </a:bodyPr>
          <a:lstStyle/>
          <a:p>
            <a:pPr marL="502920" indent="-457200" algn="just">
              <a:buAutoNum type="arabicPeriod"/>
            </a:pPr>
            <a:r>
              <a:rPr lang="nl-NL" sz="2400" dirty="0"/>
              <a:t>NLPLDS chỉ bị hạn chế bởi luật trong các trường hợp tại Đ.2;</a:t>
            </a:r>
          </a:p>
          <a:p>
            <a:pPr marL="502920" indent="-457200" algn="just">
              <a:buAutoNum type="arabicPeriod"/>
            </a:pPr>
            <a:r>
              <a:rPr lang="nl-NL" sz="2400" dirty="0"/>
              <a:t>Người chưa đủ 06 tuổi thuộc diện người CTN cần được hỗ trợ đầy đủ nhất, nhưng không bị coi không có NLHVDS;</a:t>
            </a:r>
          </a:p>
          <a:p>
            <a:pPr marL="502920" indent="-457200" algn="just">
              <a:buFont typeface="Arial" pitchFamily="34" charset="0"/>
              <a:buAutoNum type="arabicPeriod"/>
            </a:pPr>
            <a:r>
              <a:rPr lang="nl-NL" sz="2400" dirty="0"/>
              <a:t>Bổ sung quy định về người có khó khăn trong nhận thức, làm chủ hành vi;</a:t>
            </a:r>
          </a:p>
          <a:p>
            <a:pPr marL="502920" indent="-457200" algn="just">
              <a:buFont typeface="Arial" pitchFamily="34" charset="0"/>
              <a:buAutoNum type="arabicPeriod"/>
            </a:pPr>
            <a:r>
              <a:rPr lang="nl-NL" sz="2400" dirty="0"/>
              <a:t>Quyền nhân thân: dấu hiệu nhân thân liên quan đến xác định tư cách chủ thể hoặc quyền </a:t>
            </a:r>
            <a:r>
              <a:rPr lang="vi-VN" sz="2400" dirty="0">
                <a:latin typeface="Cambria" panose="02040503050406030204" pitchFamily="18" charset="0"/>
              </a:rPr>
              <a:t>gắn liền với lợi ích tinh thần của cá nhân nhưng chưa được </a:t>
            </a:r>
            <a:r>
              <a:rPr lang="en-US" sz="2400" dirty="0"/>
              <a:t>HP</a:t>
            </a:r>
            <a:r>
              <a:rPr lang="en-US" dirty="0"/>
              <a:t> </a:t>
            </a:r>
            <a:r>
              <a:rPr lang="en-US" sz="2400" dirty="0" err="1"/>
              <a:t>và</a:t>
            </a:r>
            <a:r>
              <a:rPr lang="en-US" sz="2400" dirty="0"/>
              <a:t> luật </a:t>
            </a:r>
            <a:r>
              <a:rPr lang="en-US" sz="2400" dirty="0" err="1"/>
              <a:t>khác</a:t>
            </a:r>
            <a:r>
              <a:rPr lang="en-US" sz="2400" dirty="0"/>
              <a:t> </a:t>
            </a:r>
            <a:r>
              <a:rPr lang="vi-VN" sz="2400" dirty="0">
                <a:latin typeface="Cambria" panose="02040503050406030204" pitchFamily="18" charset="0"/>
              </a:rPr>
              <a:t>quy định cụ thể</a:t>
            </a:r>
            <a:r>
              <a:rPr lang="en-US" sz="2400" dirty="0"/>
              <a:t>;</a:t>
            </a:r>
          </a:p>
          <a:p>
            <a:pPr marL="502920" indent="-457200" algn="just">
              <a:buFont typeface="Arial" pitchFamily="34" charset="0"/>
              <a:buAutoNum type="arabicPeriod"/>
            </a:pPr>
            <a:r>
              <a:rPr lang="en-US" sz="2400" dirty="0"/>
              <a:t>C</a:t>
            </a:r>
            <a:r>
              <a:rPr lang="vi-VN" sz="2400" dirty="0">
                <a:latin typeface="Cambria" panose="02040503050406030204" pitchFamily="18" charset="0"/>
              </a:rPr>
              <a:t>hế độ giám hộ linh hoạt, khả thi</a:t>
            </a:r>
            <a:r>
              <a:rPr lang="en-US" sz="2400" dirty="0">
                <a:latin typeface="Cambria" panose="02040503050406030204" pitchFamily="18" charset="0"/>
              </a:rPr>
              <a:t> </a:t>
            </a:r>
            <a:r>
              <a:rPr lang="vi-VN" sz="2400" dirty="0">
                <a:latin typeface="Cambria" panose="02040503050406030204" pitchFamily="18" charset="0"/>
              </a:rPr>
              <a:t>hơn</a:t>
            </a:r>
            <a:r>
              <a:rPr lang="en-US" sz="2400" dirty="0">
                <a:latin typeface="Cambria" panose="02040503050406030204" pitchFamily="18" charset="0"/>
              </a:rPr>
              <a:t>; </a:t>
            </a:r>
            <a:r>
              <a:rPr lang="vi-VN" sz="2400" dirty="0">
                <a:latin typeface="Cambria" panose="02040503050406030204" pitchFamily="18" charset="0"/>
              </a:rPr>
              <a:t>thực hiện, bảo vệ tốt nhất quyền, lợi ích của người được giám hộ</a:t>
            </a:r>
            <a:r>
              <a:rPr lang="en-US" sz="2400" dirty="0"/>
              <a:t>.</a:t>
            </a:r>
          </a:p>
          <a:p>
            <a:pPr marL="502920" indent="-457200" algn="just">
              <a:buFont typeface="Arial" pitchFamily="34" charset="0"/>
              <a:buAutoNum type="arabicPeriod"/>
            </a:pPr>
            <a:endParaRPr lang="en-US" sz="2400" dirty="0"/>
          </a:p>
          <a:p>
            <a:pPr marL="502920" indent="-457200" algn="just">
              <a:buAutoNum type="arabicPeriod"/>
            </a:pPr>
            <a:endParaRPr lang="nl-NL" sz="2400" dirty="0"/>
          </a:p>
        </p:txBody>
      </p:sp>
      <p:sp>
        <p:nvSpPr>
          <p:cNvPr id="6" name="Title 1" title="Title and Content Layout with Chart"/>
          <p:cNvSpPr txBox="1">
            <a:spLocks/>
          </p:cNvSpPr>
          <p:nvPr/>
        </p:nvSpPr>
        <p:spPr>
          <a:xfrm>
            <a:off x="1071113" y="266097"/>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z="2800" dirty="0" err="1">
                <a:latin typeface="Algerian" panose="04020705040A02060702" pitchFamily="82" charset="0"/>
              </a:rPr>
              <a:t>Cá</a:t>
            </a:r>
            <a:r>
              <a:rPr lang="en-US" sz="2800" dirty="0">
                <a:latin typeface="Algerian" panose="04020705040A02060702" pitchFamily="82" charset="0"/>
              </a:rPr>
              <a:t> nhân (đ.16 – đ73)</a:t>
            </a:r>
          </a:p>
        </p:txBody>
      </p:sp>
      <p:sp>
        <p:nvSpPr>
          <p:cNvPr id="7" name="Content Placeholder 5"/>
          <p:cNvSpPr txBox="1">
            <a:spLocks/>
          </p:cNvSpPr>
          <p:nvPr/>
        </p:nvSpPr>
        <p:spPr>
          <a:xfrm>
            <a:off x="4676896"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140451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804" y="1352282"/>
            <a:ext cx="11022213" cy="4435921"/>
          </a:xfrm>
        </p:spPr>
        <p:txBody>
          <a:bodyPr>
            <a:normAutofit/>
          </a:bodyPr>
          <a:lstStyle/>
          <a:p>
            <a:pPr marL="502920" indent="-457200" algn="just">
              <a:buAutoNum type="arabicPeriod"/>
            </a:pPr>
            <a:r>
              <a:rPr lang="nl-NL" sz="2400" dirty="0">
                <a:latin typeface="Cambria" panose="02040503050406030204" pitchFamily="18" charset="0"/>
              </a:rPr>
              <a:t>M</a:t>
            </a:r>
            <a:r>
              <a:rPr lang="vi-VN" sz="2400" dirty="0">
                <a:latin typeface="Cambria" panose="02040503050406030204" pitchFamily="18" charset="0"/>
              </a:rPr>
              <a:t>ọi cá nhân, pháp nhân đều có quyền thành lập pháp nhân</a:t>
            </a:r>
            <a:r>
              <a:rPr lang="en-US" sz="2400" dirty="0">
                <a:latin typeface="Cambria" panose="02040503050406030204" pitchFamily="18" charset="0"/>
              </a:rPr>
              <a:t>;</a:t>
            </a:r>
          </a:p>
          <a:p>
            <a:pPr marL="502920" indent="-457200" algn="just">
              <a:buAutoNum type="arabicPeriod"/>
            </a:pPr>
            <a:r>
              <a:rPr lang="en-US" sz="2400" dirty="0">
                <a:latin typeface="Cambria" panose="02040503050406030204" pitchFamily="18" charset="0"/>
              </a:rPr>
              <a:t>V</a:t>
            </a:r>
            <a:r>
              <a:rPr lang="vi-VN" sz="2400" dirty="0">
                <a:latin typeface="Cambria" panose="02040503050406030204" pitchFamily="18" charset="0"/>
              </a:rPr>
              <a:t>iệc đăng ký pháp nhân phải được công bố công khai; nếu pháp nhân phải đăng ký hoạt động thì </a:t>
            </a:r>
            <a:r>
              <a:rPr lang="en-US" sz="2400" dirty="0">
                <a:latin typeface="Cambria" panose="02040503050406030204" pitchFamily="18" charset="0"/>
              </a:rPr>
              <a:t>NLPLDS </a:t>
            </a:r>
            <a:r>
              <a:rPr lang="vi-VN" sz="2400" dirty="0">
                <a:latin typeface="Cambria" panose="02040503050406030204" pitchFamily="18" charset="0"/>
              </a:rPr>
              <a:t>của pháp nhân phát sinh từ thời điểm ghi vào sổ đăng ký</a:t>
            </a:r>
            <a:r>
              <a:rPr lang="en-US" sz="2400" dirty="0">
                <a:latin typeface="Cambria" panose="02040503050406030204" pitchFamily="18" charset="0"/>
              </a:rPr>
              <a:t>; </a:t>
            </a:r>
            <a:r>
              <a:rPr lang="vi-VN" sz="2400" dirty="0">
                <a:latin typeface="Cambria" panose="02040503050406030204" pitchFamily="18" charset="0"/>
              </a:rPr>
              <a:t>Pháp nhân chịu </a:t>
            </a:r>
            <a:r>
              <a:rPr lang="en-US" sz="2400" dirty="0">
                <a:latin typeface="Cambria" panose="02040503050406030204" pitchFamily="18" charset="0"/>
              </a:rPr>
              <a:t>TNDS </a:t>
            </a:r>
            <a:r>
              <a:rPr lang="vi-VN" sz="2400" dirty="0">
                <a:latin typeface="Cambria" panose="02040503050406030204" pitchFamily="18" charset="0"/>
              </a:rPr>
              <a:t>về nghĩa vụ do sáng lập viên hoặc đại diện của sáng lập viên xác lập, thực hiện để thành lập, đăng ký pháp nhân</a:t>
            </a:r>
            <a:r>
              <a:rPr lang="en-US" sz="2400" dirty="0">
                <a:latin typeface="Cambria" panose="02040503050406030204" pitchFamily="18" charset="0"/>
              </a:rPr>
              <a:t>;</a:t>
            </a:r>
          </a:p>
          <a:p>
            <a:pPr marL="502920" indent="-457200" algn="just">
              <a:buAutoNum type="arabicPeriod"/>
            </a:pPr>
            <a:r>
              <a:rPr lang="nl-NL" sz="2400" dirty="0">
                <a:latin typeface="Cambria" panose="02040503050406030204" pitchFamily="18" charset="0"/>
              </a:rPr>
              <a:t>Phân loại pháp nhân dựa trên mục đích thành lập, hoạt động của pháp nhân;</a:t>
            </a:r>
          </a:p>
          <a:p>
            <a:pPr marL="502920" indent="-457200" algn="just">
              <a:buFont typeface="Arial" pitchFamily="34" charset="0"/>
              <a:buAutoNum type="arabicPeriod"/>
            </a:pPr>
            <a:r>
              <a:rPr lang="nl-NL" sz="2400" dirty="0">
                <a:latin typeface="Cambria" panose="02040503050406030204" pitchFamily="18" charset="0"/>
              </a:rPr>
              <a:t>Quy định rõ ràng hơn về các dấu hiệu có liên quan giữa pháp nhân có thành viên và pháp nhân không có thành viên (quỹ xã hội, quỹ từ thiện);</a:t>
            </a:r>
          </a:p>
          <a:p>
            <a:pPr marL="502920" indent="-457200" algn="just">
              <a:buFont typeface="Arial" pitchFamily="34" charset="0"/>
              <a:buAutoNum type="arabicPeriod"/>
            </a:pPr>
            <a:r>
              <a:rPr lang="nl-NL" sz="2400" dirty="0">
                <a:latin typeface="Cambria" panose="02040503050406030204" pitchFamily="18" charset="0"/>
              </a:rPr>
              <a:t>SĐ, BS quy định điều lệ, tên gọi, trụ sở, quốc tịch, tài sản, cơ cấu tổ chức, đại diện, tổ chức lại pháp nhân, chấm dứt pháp nhân...</a:t>
            </a:r>
            <a:endParaRPr lang="en-US" sz="2400" dirty="0">
              <a:latin typeface="Cambria" panose="02040503050406030204" pitchFamily="18" charset="0"/>
            </a:endParaRPr>
          </a:p>
          <a:p>
            <a:pPr marL="502920" indent="-457200" algn="just">
              <a:buAutoNum type="arabicPeriod"/>
            </a:pPr>
            <a:endParaRPr lang="en-US" sz="2400" dirty="0">
              <a:latin typeface="Cambria" panose="02040503050406030204" pitchFamily="18" charset="0"/>
            </a:endParaRPr>
          </a:p>
        </p:txBody>
      </p:sp>
      <p:sp>
        <p:nvSpPr>
          <p:cNvPr id="6" name="Title 1" title="Title and Content Layout with Chart"/>
          <p:cNvSpPr txBox="1">
            <a:spLocks/>
          </p:cNvSpPr>
          <p:nvPr/>
        </p:nvSpPr>
        <p:spPr>
          <a:xfrm>
            <a:off x="1071113" y="266097"/>
            <a:ext cx="10058400" cy="767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dirty="0">
                <a:latin typeface="Algerian" panose="04020705040A02060702" pitchFamily="82" charset="0"/>
              </a:rPr>
              <a:t>pháp nhân (đ.74 – đ.96)</a:t>
            </a:r>
          </a:p>
        </p:txBody>
      </p:sp>
      <p:sp>
        <p:nvSpPr>
          <p:cNvPr id="7" name="Content Placeholder 5"/>
          <p:cNvSpPr txBox="1">
            <a:spLocks/>
          </p:cNvSpPr>
          <p:nvPr/>
        </p:nvSpPr>
        <p:spPr>
          <a:xfrm>
            <a:off x="4676894" y="6414562"/>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t>Nhhai, 19/05/2016</a:t>
            </a:r>
          </a:p>
        </p:txBody>
      </p:sp>
    </p:spTree>
    <p:extLst>
      <p:ext uri="{BB962C8B-B14F-4D97-AF65-F5344CB8AC3E}">
        <p14:creationId xmlns:p14="http://schemas.microsoft.com/office/powerpoint/2010/main" val="4008228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13" y="638355"/>
            <a:ext cx="9601200" cy="508958"/>
          </a:xfrm>
        </p:spPr>
        <p:txBody>
          <a:bodyPr>
            <a:normAutofit fontScale="90000"/>
          </a:bodyPr>
          <a:lstStyle/>
          <a:p>
            <a:pPr algn="ctr"/>
            <a:r>
              <a:rPr lang="en-US" dirty="0">
                <a:latin typeface="Algerian" panose="04020705040A02060702" pitchFamily="82" charset="0"/>
              </a:rPr>
              <a:t>TÀI SẢN: BAO QUÁT, CÔNG KHAI (đ.105 – đ.115)</a:t>
            </a:r>
          </a:p>
        </p:txBody>
      </p:sp>
      <p:sp>
        <p:nvSpPr>
          <p:cNvPr id="3" name="Content Placeholder 2"/>
          <p:cNvSpPr>
            <a:spLocks noGrp="1"/>
          </p:cNvSpPr>
          <p:nvPr>
            <p:ph idx="1"/>
          </p:nvPr>
        </p:nvSpPr>
        <p:spPr>
          <a:xfrm>
            <a:off x="1071113" y="1639019"/>
            <a:ext cx="10220864" cy="4123426"/>
          </a:xfrm>
        </p:spPr>
        <p:txBody>
          <a:bodyPr>
            <a:normAutofit/>
          </a:bodyPr>
          <a:lstStyle/>
          <a:p>
            <a:pPr marL="502920" indent="-457200" algn="just">
              <a:spcAft>
                <a:spcPts val="1800"/>
              </a:spcAft>
              <a:buAutoNum type="arabicPeriod"/>
            </a:pPr>
            <a:r>
              <a:rPr lang="en-US" sz="2400" dirty="0"/>
              <a:t>Đăng </a:t>
            </a:r>
            <a:r>
              <a:rPr lang="en-US" sz="2400" dirty="0" err="1"/>
              <a:t>ký</a:t>
            </a:r>
            <a:r>
              <a:rPr lang="en-US" sz="2400" dirty="0"/>
              <a:t> QSH, </a:t>
            </a:r>
            <a:r>
              <a:rPr lang="en-US" sz="2400" dirty="0" err="1"/>
              <a:t>quyền</a:t>
            </a:r>
            <a:r>
              <a:rPr lang="en-US" sz="2400" dirty="0"/>
              <a:t> </a:t>
            </a:r>
            <a:r>
              <a:rPr lang="en-US" sz="2400" dirty="0" err="1"/>
              <a:t>khác</a:t>
            </a:r>
            <a:r>
              <a:rPr lang="en-US" sz="2400" dirty="0"/>
              <a:t> </a:t>
            </a:r>
            <a:r>
              <a:rPr lang="en-US" sz="2400" dirty="0" err="1"/>
              <a:t>đối</a:t>
            </a:r>
            <a:r>
              <a:rPr lang="en-US" sz="2400" dirty="0"/>
              <a:t> </a:t>
            </a:r>
            <a:r>
              <a:rPr lang="en-US" sz="2400" dirty="0" err="1"/>
              <a:t>với</a:t>
            </a:r>
            <a:r>
              <a:rPr lang="en-US" sz="2400" dirty="0"/>
              <a:t> TS: </a:t>
            </a:r>
            <a:r>
              <a:rPr lang="en-US" sz="2400" dirty="0" err="1"/>
              <a:t>Phải</a:t>
            </a:r>
            <a:r>
              <a:rPr lang="en-US" sz="2400" dirty="0"/>
              <a:t> công </a:t>
            </a:r>
            <a:r>
              <a:rPr lang="en-US" sz="2400" dirty="0" err="1"/>
              <a:t>khai</a:t>
            </a:r>
            <a:endParaRPr lang="en-US" sz="2400" dirty="0"/>
          </a:p>
          <a:p>
            <a:pPr marL="502920" indent="-457200" algn="just">
              <a:spcAft>
                <a:spcPts val="1800"/>
              </a:spcAft>
              <a:buAutoNum type="arabicPeriod"/>
            </a:pPr>
            <a:r>
              <a:rPr lang="en-US" sz="2400" dirty="0"/>
              <a:t>Tài </a:t>
            </a:r>
            <a:r>
              <a:rPr lang="en-US" sz="2400" dirty="0" err="1"/>
              <a:t>sản</a:t>
            </a:r>
            <a:r>
              <a:rPr lang="en-US" sz="2400" dirty="0"/>
              <a:t> bao </a:t>
            </a:r>
            <a:r>
              <a:rPr lang="en-US" sz="2400" dirty="0" err="1"/>
              <a:t>gồm</a:t>
            </a:r>
            <a:r>
              <a:rPr lang="en-US" sz="2400" dirty="0"/>
              <a:t> </a:t>
            </a:r>
            <a:r>
              <a:rPr lang="en-US" sz="2400" dirty="0" err="1"/>
              <a:t>tài</a:t>
            </a:r>
            <a:r>
              <a:rPr lang="en-US" sz="2400" dirty="0"/>
              <a:t> </a:t>
            </a:r>
            <a:r>
              <a:rPr lang="en-US" sz="2400" dirty="0" err="1"/>
              <a:t>sản</a:t>
            </a:r>
            <a:r>
              <a:rPr lang="en-US" sz="2400" dirty="0"/>
              <a:t> </a:t>
            </a:r>
            <a:r>
              <a:rPr lang="en-US" sz="2400" dirty="0" err="1"/>
              <a:t>hiện</a:t>
            </a:r>
            <a:r>
              <a:rPr lang="en-US" sz="2400" dirty="0"/>
              <a:t> </a:t>
            </a:r>
            <a:r>
              <a:rPr lang="en-US" sz="2400" dirty="0" err="1"/>
              <a:t>có</a:t>
            </a:r>
            <a:r>
              <a:rPr lang="en-US" sz="2400" dirty="0"/>
              <a:t> </a:t>
            </a:r>
            <a:r>
              <a:rPr lang="en-US" sz="2400" dirty="0" err="1"/>
              <a:t>và</a:t>
            </a:r>
            <a:r>
              <a:rPr lang="en-US" sz="2400" dirty="0"/>
              <a:t> </a:t>
            </a:r>
            <a:r>
              <a:rPr lang="en-US" sz="2400" dirty="0" err="1"/>
              <a:t>tài</a:t>
            </a:r>
            <a:r>
              <a:rPr lang="en-US" sz="2400" dirty="0"/>
              <a:t> </a:t>
            </a:r>
            <a:r>
              <a:rPr lang="en-US" sz="2400" dirty="0" err="1"/>
              <a:t>sản</a:t>
            </a:r>
            <a:r>
              <a:rPr lang="en-US" sz="2400" dirty="0"/>
              <a:t> </a:t>
            </a:r>
            <a:r>
              <a:rPr lang="en-US" sz="2400" dirty="0" err="1"/>
              <a:t>hình</a:t>
            </a:r>
            <a:r>
              <a:rPr lang="en-US" sz="2400" dirty="0"/>
              <a:t> </a:t>
            </a:r>
            <a:r>
              <a:rPr lang="en-US" sz="2400" dirty="0" err="1"/>
              <a:t>thành</a:t>
            </a:r>
            <a:r>
              <a:rPr lang="en-US" sz="2400" dirty="0"/>
              <a:t> </a:t>
            </a:r>
            <a:r>
              <a:rPr lang="en-US" sz="2400" dirty="0" err="1"/>
              <a:t>trong</a:t>
            </a:r>
            <a:r>
              <a:rPr lang="en-US" sz="2400" dirty="0"/>
              <a:t> </a:t>
            </a:r>
            <a:r>
              <a:rPr lang="en-US" sz="2400" dirty="0" err="1"/>
              <a:t>tương</a:t>
            </a:r>
            <a:r>
              <a:rPr lang="en-US" sz="2400" dirty="0"/>
              <a:t> </a:t>
            </a:r>
            <a:r>
              <a:rPr lang="en-US" sz="2400" dirty="0" err="1"/>
              <a:t>lai</a:t>
            </a:r>
            <a:endParaRPr lang="en-US" sz="2400" dirty="0"/>
          </a:p>
          <a:p>
            <a:pPr marL="502920" indent="-457200" algn="just">
              <a:spcAft>
                <a:spcPts val="1800"/>
              </a:spcAft>
              <a:buAutoNum type="arabicPeriod"/>
            </a:pPr>
            <a:r>
              <a:rPr lang="en-US" sz="2400" dirty="0"/>
              <a:t>Quyền </a:t>
            </a:r>
            <a:r>
              <a:rPr lang="en-US" sz="2400" dirty="0" err="1"/>
              <a:t>sử</a:t>
            </a:r>
            <a:r>
              <a:rPr lang="en-US" sz="2400" dirty="0"/>
              <a:t> </a:t>
            </a:r>
            <a:r>
              <a:rPr lang="en-US" sz="2400" dirty="0" err="1"/>
              <a:t>dụng</a:t>
            </a:r>
            <a:r>
              <a:rPr lang="en-US" sz="2400" dirty="0"/>
              <a:t> </a:t>
            </a:r>
            <a:r>
              <a:rPr lang="en-US" sz="2400" dirty="0" err="1"/>
              <a:t>đất</a:t>
            </a:r>
            <a:r>
              <a:rPr lang="en-US" sz="2400" dirty="0"/>
              <a:t>, </a:t>
            </a:r>
            <a:r>
              <a:rPr lang="en-US" sz="2400" dirty="0" err="1"/>
              <a:t>các</a:t>
            </a:r>
            <a:r>
              <a:rPr lang="en-US" sz="2400" dirty="0"/>
              <a:t> </a:t>
            </a:r>
            <a:r>
              <a:rPr lang="en-US" sz="2400" dirty="0" err="1"/>
              <a:t>quyền</a:t>
            </a:r>
            <a:r>
              <a:rPr lang="en-US" sz="2400" dirty="0"/>
              <a:t> </a:t>
            </a:r>
            <a:r>
              <a:rPr lang="en-US" sz="2400" dirty="0" err="1"/>
              <a:t>khác</a:t>
            </a:r>
            <a:r>
              <a:rPr lang="en-US" sz="2400" dirty="0"/>
              <a:t> </a:t>
            </a:r>
            <a:r>
              <a:rPr lang="en-US" sz="2400" dirty="0" err="1"/>
              <a:t>đối</a:t>
            </a:r>
            <a:r>
              <a:rPr lang="en-US" sz="2400" dirty="0"/>
              <a:t> </a:t>
            </a:r>
            <a:r>
              <a:rPr lang="en-US" sz="2400" dirty="0" err="1"/>
              <a:t>với</a:t>
            </a:r>
            <a:r>
              <a:rPr lang="en-US" sz="2400" dirty="0"/>
              <a:t> </a:t>
            </a:r>
            <a:r>
              <a:rPr lang="en-US" sz="2400" dirty="0" err="1"/>
              <a:t>tài</a:t>
            </a:r>
            <a:r>
              <a:rPr lang="en-US" sz="2400" dirty="0"/>
              <a:t> </a:t>
            </a:r>
            <a:r>
              <a:rPr lang="en-US" sz="2400" dirty="0" err="1"/>
              <a:t>sản</a:t>
            </a:r>
            <a:r>
              <a:rPr lang="en-US" sz="2400" dirty="0"/>
              <a:t> </a:t>
            </a:r>
            <a:r>
              <a:rPr lang="en-US" sz="2400" dirty="0" err="1"/>
              <a:t>là</a:t>
            </a:r>
            <a:r>
              <a:rPr lang="en-US" sz="2400" dirty="0"/>
              <a:t> </a:t>
            </a:r>
            <a:r>
              <a:rPr lang="en-US" sz="2400" dirty="0" err="1"/>
              <a:t>quyền</a:t>
            </a:r>
            <a:r>
              <a:rPr lang="en-US" sz="2400" dirty="0"/>
              <a:t> </a:t>
            </a:r>
            <a:r>
              <a:rPr lang="en-US" sz="2400" dirty="0" err="1"/>
              <a:t>tài</a:t>
            </a:r>
            <a:r>
              <a:rPr lang="en-US" sz="2400" dirty="0"/>
              <a:t> </a:t>
            </a:r>
            <a:r>
              <a:rPr lang="en-US" sz="2400" dirty="0" err="1"/>
              <a:t>sản</a:t>
            </a:r>
            <a:r>
              <a:rPr lang="en-US" sz="2400" dirty="0"/>
              <a:t>. </a:t>
            </a:r>
          </a:p>
        </p:txBody>
      </p:sp>
      <p:sp>
        <p:nvSpPr>
          <p:cNvPr id="5" name="Content Placeholder 5"/>
          <p:cNvSpPr txBox="1">
            <a:spLocks/>
          </p:cNvSpPr>
          <p:nvPr/>
        </p:nvSpPr>
        <p:spPr>
          <a:xfrm>
            <a:off x="4940063" y="6391599"/>
            <a:ext cx="2614498" cy="276999"/>
          </a:xfrm>
          <a:prstGeom prst="rect">
            <a:avLst/>
          </a:prstGeom>
        </p:spPr>
        <p:txBody>
          <a:bodyPr wrap="none" tIns="0" bIns="0" anchor="ctr" anchorCtr="1">
            <a:sp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spcBef>
                <a:spcPts val="0"/>
              </a:spcBef>
            </a:pPr>
            <a:r>
              <a:rPr lang="en-US" dirty="0">
                <a:solidFill>
                  <a:schemeClr val="bg1">
                    <a:lumMod val="65000"/>
                  </a:schemeClr>
                </a:solidFill>
              </a:rPr>
              <a:t>Nhhai, 19/05/2016</a:t>
            </a:r>
          </a:p>
        </p:txBody>
      </p:sp>
    </p:spTree>
    <p:extLst>
      <p:ext uri="{BB962C8B-B14F-4D97-AF65-F5344CB8AC3E}">
        <p14:creationId xmlns:p14="http://schemas.microsoft.com/office/powerpoint/2010/main" val="37810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069C94-1975-4D95-A191-E11887D53B0C}"/>
</file>

<file path=customXml/itemProps2.xml><?xml version="1.0" encoding="utf-8"?>
<ds:datastoreItem xmlns:ds="http://schemas.openxmlformats.org/officeDocument/2006/customXml" ds:itemID="{457734F5-BF77-4063-ACD3-4E3DAD3B407D}"/>
</file>

<file path=customXml/itemProps3.xml><?xml version="1.0" encoding="utf-8"?>
<ds:datastoreItem xmlns:ds="http://schemas.openxmlformats.org/officeDocument/2006/customXml" ds:itemID="{B25BA65A-FC60-442B-9655-34711F447695}"/>
</file>

<file path=docProps/app.xml><?xml version="1.0" encoding="utf-8"?>
<Properties xmlns="http://schemas.openxmlformats.org/officeDocument/2006/extended-properties" xmlns:vt="http://schemas.openxmlformats.org/officeDocument/2006/docPropsVTypes">
  <Template/>
  <TotalTime>0</TotalTime>
  <Words>3675</Words>
  <Application>Microsoft Office PowerPoint</Application>
  <PresentationFormat>Widescreen</PresentationFormat>
  <Paragraphs>181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Angsana New</vt:lpstr>
      <vt:lpstr>Arial</vt:lpstr>
      <vt:lpstr>Calibri</vt:lpstr>
      <vt:lpstr>Cambria</vt:lpstr>
      <vt:lpstr>Times New Roman</vt:lpstr>
      <vt:lpstr>Verdana</vt:lpstr>
      <vt:lpstr>Wingdings</vt:lpstr>
      <vt:lpstr>Red Line Business 16x9</vt:lpstr>
      <vt:lpstr>PowerPoint Presentation</vt:lpstr>
      <vt:lpstr>PowerPoint Presentation</vt:lpstr>
      <vt:lpstr>Bối cảnh sửa đổi cơ bản bộ luật dân sự</vt:lpstr>
      <vt:lpstr>PowerPoint Presentation</vt:lpstr>
      <vt:lpstr>XÁC ĐỊNH RÕ VỊ TRÍ, VAI TRÒ LUẬT CHUNG CỦA BLDS</vt:lpstr>
      <vt:lpstr>Chủ thể: cá nhân và pháp nhân</vt:lpstr>
      <vt:lpstr>PowerPoint Presentation</vt:lpstr>
      <vt:lpstr>PowerPoint Presentation</vt:lpstr>
      <vt:lpstr>TÀI SẢN: BAO QUÁT, CÔNG KHAI (đ.105 – đ.115)</vt:lpstr>
      <vt:lpstr>PowerPoint Presentation</vt:lpstr>
      <vt:lpstr>Đại diện (đ.134 – đ.143)</vt:lpstr>
      <vt:lpstr>Thời hiệu (đ.149 – đ.157)</vt:lpstr>
      <vt:lpstr>Quyền sở hữu, quyền khác đối với tài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2012-09-06T07:57:35Z</dcterms:created>
  <dcterms:modified xsi:type="dcterms:W3CDTF">2016-06-05T15:09:50Z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